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ctiveX/activeX1.bin" ContentType="application/vnd.ms-office.activeX"/>
  <Override PartName="/ppt/activeX/activeX1.xml" ContentType="application/vnd.ms-office.activeX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386" r:id="rId3"/>
    <p:sldId id="3204" r:id="rId4"/>
    <p:sldId id="3205" r:id="rId5"/>
    <p:sldId id="3206" r:id="rId6"/>
    <p:sldId id="3207" r:id="rId7"/>
    <p:sldId id="3208" r:id="rId8"/>
    <p:sldId id="3209" r:id="rId9"/>
    <p:sldId id="3210" r:id="rId11"/>
    <p:sldId id="3211" r:id="rId12"/>
    <p:sldId id="3212" r:id="rId13"/>
    <p:sldId id="3213" r:id="rId14"/>
    <p:sldId id="3214" r:id="rId15"/>
    <p:sldId id="3215" r:id="rId16"/>
    <p:sldId id="5830" r:id="rId17"/>
    <p:sldId id="5831" r:id="rId18"/>
    <p:sldId id="5832" r:id="rId19"/>
    <p:sldId id="5833" r:id="rId20"/>
    <p:sldId id="5834" r:id="rId21"/>
    <p:sldId id="5835" r:id="rId22"/>
    <p:sldId id="5836" r:id="rId23"/>
    <p:sldId id="5837" r:id="rId24"/>
    <p:sldId id="5838" r:id="rId25"/>
    <p:sldId id="5839" r:id="rId26"/>
    <p:sldId id="5844" r:id="rId27"/>
    <p:sldId id="4527" r:id="rId28"/>
    <p:sldId id="3265" r:id="rId29"/>
    <p:sldId id="3236" r:id="rId30"/>
    <p:sldId id="3237" r:id="rId31"/>
    <p:sldId id="3238" r:id="rId32"/>
    <p:sldId id="3239" r:id="rId33"/>
    <p:sldId id="4643" r:id="rId34"/>
    <p:sldId id="8319" r:id="rId35"/>
    <p:sldId id="3241" r:id="rId36"/>
    <p:sldId id="3245" r:id="rId37"/>
    <p:sldId id="3246" r:id="rId38"/>
    <p:sldId id="7601" r:id="rId39"/>
    <p:sldId id="7602" r:id="rId40"/>
    <p:sldId id="6007" r:id="rId41"/>
    <p:sldId id="8266" r:id="rId42"/>
    <p:sldId id="790" r:id="rId43"/>
    <p:sldId id="2069" r:id="rId44"/>
    <p:sldId id="5921" r:id="rId45"/>
    <p:sldId id="792" r:id="rId46"/>
    <p:sldId id="794" r:id="rId47"/>
    <p:sldId id="795" r:id="rId48"/>
    <p:sldId id="2155" r:id="rId49"/>
    <p:sldId id="2156" r:id="rId50"/>
    <p:sldId id="797" r:id="rId51"/>
    <p:sldId id="2714" r:id="rId52"/>
    <p:sldId id="2715" r:id="rId53"/>
    <p:sldId id="2716" r:id="rId54"/>
    <p:sldId id="2717" r:id="rId55"/>
    <p:sldId id="2718" r:id="rId56"/>
    <p:sldId id="4664" r:id="rId57"/>
    <p:sldId id="6739" r:id="rId58"/>
    <p:sldId id="4665" r:id="rId59"/>
    <p:sldId id="5192" r:id="rId6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33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377"/>
    <p:restoredTop sz="89026"/>
  </p:normalViewPr>
  <p:slideViewPr>
    <p:cSldViewPr showGuides="1">
      <p:cViewPr varScale="1">
        <p:scale>
          <a:sx n="70" d="100"/>
          <a:sy n="70" d="100"/>
        </p:scale>
        <p:origin x="-906" y="-96"/>
      </p:cViewPr>
      <p:guideLst>
        <p:guide orient="horz" pos="233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23598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5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mf"/><Relationship Id="rId8" Type="http://schemas.openxmlformats.org/officeDocument/2006/relationships/image" Target="../media/image65.wmf"/><Relationship Id="rId7" Type="http://schemas.openxmlformats.org/officeDocument/2006/relationships/image" Target="../media/image64.wmf"/><Relationship Id="rId6" Type="http://schemas.openxmlformats.org/officeDocument/2006/relationships/image" Target="../media/image53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image" Target="../media/image132.wmf"/><Relationship Id="rId7" Type="http://schemas.openxmlformats.org/officeDocument/2006/relationships/image" Target="../media/image131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1.wmf"/><Relationship Id="rId4" Type="http://schemas.openxmlformats.org/officeDocument/2006/relationships/image" Target="../media/image140.wmf"/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8.wmf"/><Relationship Id="rId4" Type="http://schemas.openxmlformats.org/officeDocument/2006/relationships/image" Target="../media/image147.wmf"/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image" Target="../media/image21.wmf"/><Relationship Id="rId7" Type="http://schemas.openxmlformats.org/officeDocument/2006/relationships/image" Target="../media/image162.wmf"/><Relationship Id="rId6" Type="http://schemas.openxmlformats.org/officeDocument/2006/relationships/image" Target="../media/image161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9" Type="http://schemas.openxmlformats.org/officeDocument/2006/relationships/image" Target="../media/image81.wmf"/><Relationship Id="rId18" Type="http://schemas.openxmlformats.org/officeDocument/2006/relationships/image" Target="../media/image122.wmf"/><Relationship Id="rId17" Type="http://schemas.openxmlformats.org/officeDocument/2006/relationships/image" Target="../media/image164.wmf"/><Relationship Id="rId16" Type="http://schemas.openxmlformats.org/officeDocument/2006/relationships/image" Target="../media/image66.wmf"/><Relationship Id="rId15" Type="http://schemas.openxmlformats.org/officeDocument/2006/relationships/image" Target="../media/image65.wmf"/><Relationship Id="rId14" Type="http://schemas.openxmlformats.org/officeDocument/2006/relationships/image" Target="../media/image64.wmf"/><Relationship Id="rId13" Type="http://schemas.openxmlformats.org/officeDocument/2006/relationships/image" Target="../media/image53.wmf"/><Relationship Id="rId12" Type="http://schemas.openxmlformats.org/officeDocument/2006/relationships/image" Target="../media/image163.wmf"/><Relationship Id="rId11" Type="http://schemas.openxmlformats.org/officeDocument/2006/relationships/image" Target="../media/image24.wmf"/><Relationship Id="rId10" Type="http://schemas.openxmlformats.org/officeDocument/2006/relationships/image" Target="../media/image23.wmf"/><Relationship Id="rId1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image" Target="../media/image12.wmf"/><Relationship Id="rId7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4" Type="http://schemas.openxmlformats.org/officeDocument/2006/relationships/image" Target="../media/image19.wmf"/><Relationship Id="rId13" Type="http://schemas.openxmlformats.org/officeDocument/2006/relationships/image" Target="../media/image18.wmf"/><Relationship Id="rId12" Type="http://schemas.openxmlformats.org/officeDocument/2006/relationships/image" Target="../media/image16.wmf"/><Relationship Id="rId11" Type="http://schemas.openxmlformats.org/officeDocument/2006/relationships/image" Target="../media/image15.wmf"/><Relationship Id="rId10" Type="http://schemas.openxmlformats.org/officeDocument/2006/relationships/image" Target="../media/image14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image" Target="../media/image36.wmf"/><Relationship Id="rId7" Type="http://schemas.openxmlformats.org/officeDocument/2006/relationships/image" Target="../media/image35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0" Type="http://schemas.openxmlformats.org/officeDocument/2006/relationships/image" Target="../media/image38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7" Type="http://schemas.openxmlformats.org/officeDocument/2006/relationships/image" Target="../media/image48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4258" name="页眉占位符 22425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200" b="0" noProof="1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4259" name="日期占位符 22425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Arial" panose="020B0604020202020204" pitchFamily="34" charset="0"/>
              <a:buNone/>
              <a:defRPr sz="1200" b="0" noProof="1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224259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文本占位符 22426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4262" name="页脚占位符 22426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buFont typeface="Arial" panose="020B0604020202020204" pitchFamily="34" charset="0"/>
              <a:buNone/>
              <a:defRPr sz="1200" b="0" noProof="1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4263" name="灯片编号占位符 22426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2" name="幻灯片图像占位符 7169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6803" name="文本占位符 7170"/>
          <p:cNvSpPr>
            <a:spLocks noGrp="1" noRot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r>
              <a:rPr lang="en-US" altLang="zh-CN" sz="1000" b="1" dirty="0"/>
              <a:t>        P</a:t>
            </a:r>
            <a:r>
              <a:rPr lang="zh-CN" altLang="zh-CN" sz="1000" b="1" dirty="0"/>
              <a:t>点的光强就是这些沿</a:t>
            </a:r>
            <a:r>
              <a:rPr lang="en-US" altLang="zh-CN" sz="1000" b="1" dirty="0"/>
              <a:t>θ</a:t>
            </a:r>
            <a:r>
              <a:rPr lang="zh-CN" altLang="zh-CN" sz="1000" b="1" dirty="0"/>
              <a:t>方向的子波相干叠加的结果。</a:t>
            </a:r>
            <a:endParaRPr lang="zh-CN" altLang="zh-CN" sz="1000" b="1" dirty="0"/>
          </a:p>
          <a:p>
            <a:pPr lvl="0" eaLnBrk="1" hangingPunct="1">
              <a:spcBef>
                <a:spcPct val="0"/>
              </a:spcBef>
            </a:pPr>
            <a:r>
              <a:rPr lang="zh-CN" altLang="zh-CN" sz="1000" b="1" dirty="0"/>
              <a:t>        因为不同</a:t>
            </a:r>
            <a:r>
              <a:rPr lang="en-US" altLang="zh-CN" sz="1000" b="1" dirty="0"/>
              <a:t>θ</a:t>
            </a:r>
            <a:r>
              <a:rPr lang="zh-CN" altLang="zh-CN" sz="1000" b="1" dirty="0"/>
              <a:t>方向上参与叠加的子波光线之间的光程差是不同的，相干叠加的结果就不同。</a:t>
            </a:r>
            <a:endParaRPr lang="zh-CN" altLang="zh-CN" sz="1000" b="1" dirty="0"/>
          </a:p>
          <a:p>
            <a:pPr lvl="0" eaLnBrk="1" hangingPunct="1">
              <a:spcBef>
                <a:spcPct val="0"/>
              </a:spcBef>
            </a:pPr>
            <a:r>
              <a:rPr lang="zh-CN" altLang="zh-CN" sz="1000" b="1" dirty="0"/>
              <a:t>        衍射图样中的各点有不同的光强，就反映了各方向上参与叠加的子波光线间的光程差的不同。 </a:t>
            </a:r>
            <a:endParaRPr lang="zh-CN" altLang="zh-CN" sz="1000" b="1" dirty="0"/>
          </a:p>
          <a:p>
            <a:pPr lvl="0" eaLnBrk="1" hangingPunct="1">
              <a:spcBef>
                <a:spcPct val="0"/>
              </a:spcBef>
            </a:pPr>
            <a:r>
              <a:rPr lang="zh-CN" altLang="zh-CN" sz="1000" b="1" dirty="0">
                <a:solidFill>
                  <a:srgbClr val="0000FF"/>
                </a:solidFill>
              </a:rPr>
              <a:t>　　衍射角不同，</a:t>
            </a:r>
            <a:r>
              <a:rPr lang="zh-CN" altLang="zh-CN" sz="1000" b="1" i="1" dirty="0">
                <a:solidFill>
                  <a:srgbClr val="0000FF"/>
                </a:solidFill>
              </a:rPr>
              <a:t> </a:t>
            </a:r>
            <a:r>
              <a:rPr lang="en-US" altLang="zh-CN" sz="1000" b="1" i="1" dirty="0">
                <a:solidFill>
                  <a:srgbClr val="0000FF"/>
                </a:solidFill>
              </a:rPr>
              <a:t>P </a:t>
            </a:r>
            <a:r>
              <a:rPr lang="zh-CN" altLang="zh-CN" sz="1000" b="1" dirty="0">
                <a:solidFill>
                  <a:srgbClr val="0000FF"/>
                </a:solidFill>
              </a:rPr>
              <a:t>点位置不同，最大光程差不同。</a:t>
            </a:r>
            <a:endParaRPr lang="zh-CN" altLang="zh-CN" sz="1000" b="1" dirty="0">
              <a:solidFill>
                <a:srgbClr val="0000FF"/>
              </a:solidFill>
            </a:endParaRPr>
          </a:p>
          <a:p>
            <a:pPr lvl="0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zh-CN" sz="1000" b="1" dirty="0">
                <a:solidFill>
                  <a:srgbClr val="9900CC"/>
                </a:solidFill>
              </a:rPr>
              <a:t>　　光强分布取决于最大光程差。</a:t>
            </a:r>
            <a:endParaRPr lang="zh-CN" altLang="zh-CN" sz="1000" b="1" dirty="0">
              <a:solidFill>
                <a:srgbClr val="9900CC"/>
              </a:solidFill>
            </a:endParaRPr>
          </a:p>
          <a:p>
            <a:pPr lvl="0"/>
            <a:endParaRPr lang="zh-CN" altLang="zh-CN" sz="1000" b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4994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19459" name="文本占位符 19458"/>
          <p:cNvSpPr>
            <a:spLocks noGrp="1" noRot="1"/>
          </p:cNvSpPr>
          <p:nvPr>
            <p:ph type="body" idx="1"/>
          </p:nvPr>
        </p:nvSpPr>
        <p:spPr/>
        <p:txBody>
          <a:bodyPr wrap="square" lIns="91440" tIns="45720" rIns="91440" bIns="45720" numCol="1" anchor="ctr" anchorCtr="0" compatLnSpc="1"/>
          <a:p>
            <a:pPr lvl="0" fontAlgn="base"/>
            <a:r>
              <a:rPr lang="zh-CN" b="1" strike="noStrike" noProof="1" dirty="0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单缝衍射条纹不是等</a:t>
            </a:r>
            <a:r>
              <a:rPr lang="zh-CN" b="1" strike="noStrike" noProof="1" dirty="0">
                <a:solidFill>
                  <a:srgbClr val="CC0000"/>
                </a:solidFill>
              </a:rPr>
              <a:t>光强的，与双缝干涉不同。</a:t>
            </a:r>
            <a:endParaRPr lang="zh-CN" b="1" strike="noStrike" noProof="1" dirty="0">
              <a:solidFill>
                <a:srgbClr val="CC0000"/>
              </a:solidFill>
            </a:endParaRPr>
          </a:p>
          <a:p>
            <a:pPr lvl="0" fontAlgn="base"/>
            <a:endParaRPr lang="zh-CN" strike="noStrike" noProof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8066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幻灯片图像占位符 2662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1858" name="文本占位符 2662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  <p:sp>
        <p:nvSpPr>
          <p:cNvPr id="12185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3" name="幻灯片图像占位符 491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5954" name="文本占位符 49154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  <p:sp>
        <p:nvSpPr>
          <p:cNvPr id="12595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129026" name="幻灯片图像占位符 4669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9027" name="文本占位符 466946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r>
              <a:rPr lang="zh-CN" altLang="en-US" dirty="0"/>
              <a:t>圆偏振镜（</a:t>
            </a:r>
            <a:r>
              <a:rPr lang="en-US" altLang="zh-CN" dirty="0"/>
              <a:t>CPL</a:t>
            </a:r>
            <a:r>
              <a:rPr lang="zh-CN" altLang="en-US" dirty="0"/>
              <a:t>镜）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131074" name="幻灯片图像占位符 4689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1075" name="文本占位符 46899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1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23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27.bin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8.wmf"/><Relationship Id="rId2" Type="http://schemas.openxmlformats.org/officeDocument/2006/relationships/image" Target="../media/image29.wmf"/><Relationship Id="rId19" Type="http://schemas.openxmlformats.org/officeDocument/2006/relationships/oleObject" Target="../embeddings/oleObject35.bin"/><Relationship Id="rId18" Type="http://schemas.openxmlformats.org/officeDocument/2006/relationships/image" Target="../media/image37.wmf"/><Relationship Id="rId17" Type="http://schemas.openxmlformats.org/officeDocument/2006/relationships/oleObject" Target="../embeddings/oleObject34.bin"/><Relationship Id="rId16" Type="http://schemas.openxmlformats.org/officeDocument/2006/relationships/image" Target="../media/image36.wmf"/><Relationship Id="rId15" Type="http://schemas.openxmlformats.org/officeDocument/2006/relationships/oleObject" Target="../embeddings/oleObject33.bin"/><Relationship Id="rId14" Type="http://schemas.openxmlformats.org/officeDocument/2006/relationships/image" Target="../media/image35.w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3.wmf"/><Relationship Id="rId1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42.wmf"/><Relationship Id="rId17" Type="http://schemas.openxmlformats.org/officeDocument/2006/relationships/notesSlide" Target="../notesSlides/notesSlide3.xml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8.wmf"/><Relationship Id="rId13" Type="http://schemas.openxmlformats.org/officeDocument/2006/relationships/oleObject" Target="../embeddings/oleObject45.bin"/><Relationship Id="rId12" Type="http://schemas.openxmlformats.org/officeDocument/2006/relationships/image" Target="../media/image47.wmf"/><Relationship Id="rId11" Type="http://schemas.openxmlformats.org/officeDocument/2006/relationships/oleObject" Target="../embeddings/oleObject44.bin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49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7.bin"/><Relationship Id="rId3" Type="http://schemas.openxmlformats.org/officeDocument/2006/relationships/image" Target="../media/image50.wmf"/><Relationship Id="rId2" Type="http://schemas.openxmlformats.org/officeDocument/2006/relationships/oleObject" Target="../embeddings/oleObject46.bin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50.bin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58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55.wmf"/><Relationship Id="rId15" Type="http://schemas.openxmlformats.org/officeDocument/2006/relationships/vmlDrawing" Target="../drawings/vmlDrawing10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0.wmf"/><Relationship Id="rId12" Type="http://schemas.openxmlformats.org/officeDocument/2006/relationships/oleObject" Target="../embeddings/oleObject56.bin"/><Relationship Id="rId11" Type="http://schemas.openxmlformats.org/officeDocument/2006/relationships/image" Target="../media/image20.png"/><Relationship Id="rId10" Type="http://schemas.openxmlformats.org/officeDocument/2006/relationships/image" Target="../media/image59.wmf"/><Relationship Id="rId1" Type="http://schemas.openxmlformats.org/officeDocument/2006/relationships/oleObject" Target="../embeddings/oleObject5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57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wmf"/><Relationship Id="rId2" Type="http://schemas.openxmlformats.org/officeDocument/2006/relationships/oleObject" Target="../embeddings/oleObject59.bin"/><Relationship Id="rId1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60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63.bin"/><Relationship Id="rId20" Type="http://schemas.openxmlformats.org/officeDocument/2006/relationships/vmlDrawing" Target="../drawings/vmlDrawing14.vml"/><Relationship Id="rId2" Type="http://schemas.openxmlformats.org/officeDocument/2006/relationships/image" Target="../media/image21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6.wmf"/><Relationship Id="rId17" Type="http://schemas.openxmlformats.org/officeDocument/2006/relationships/oleObject" Target="../embeddings/oleObject70.bin"/><Relationship Id="rId16" Type="http://schemas.openxmlformats.org/officeDocument/2006/relationships/image" Target="../media/image65.wmf"/><Relationship Id="rId15" Type="http://schemas.openxmlformats.org/officeDocument/2006/relationships/oleObject" Target="../embeddings/oleObject69.bin"/><Relationship Id="rId14" Type="http://schemas.openxmlformats.org/officeDocument/2006/relationships/image" Target="../media/image64.wmf"/><Relationship Id="rId13" Type="http://schemas.openxmlformats.org/officeDocument/2006/relationships/oleObject" Target="../embeddings/oleObject68.bin"/><Relationship Id="rId12" Type="http://schemas.openxmlformats.org/officeDocument/2006/relationships/image" Target="../media/image53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6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wmf"/><Relationship Id="rId8" Type="http://schemas.openxmlformats.org/officeDocument/2006/relationships/oleObject" Target="../embeddings/oleObject74.bin"/><Relationship Id="rId7" Type="http://schemas.openxmlformats.org/officeDocument/2006/relationships/image" Target="../media/image71.wmf"/><Relationship Id="rId6" Type="http://schemas.openxmlformats.org/officeDocument/2006/relationships/oleObject" Target="../embeddings/oleObject73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72.bin"/><Relationship Id="rId3" Type="http://schemas.openxmlformats.org/officeDocument/2006/relationships/image" Target="../media/image69.wmf"/><Relationship Id="rId2" Type="http://schemas.openxmlformats.org/officeDocument/2006/relationships/oleObject" Target="../embeddings/oleObject71.bin"/><Relationship Id="rId14" Type="http://schemas.openxmlformats.org/officeDocument/2006/relationships/vmlDrawing" Target="../drawings/vmlDrawing1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4.png"/><Relationship Id="rId11" Type="http://schemas.openxmlformats.org/officeDocument/2006/relationships/image" Target="../media/image73.wmf"/><Relationship Id="rId10" Type="http://schemas.openxmlformats.org/officeDocument/2006/relationships/oleObject" Target="../embeddings/oleObject75.bin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wmf"/><Relationship Id="rId8" Type="http://schemas.openxmlformats.org/officeDocument/2006/relationships/oleObject" Target="../embeddings/oleObject79.bin"/><Relationship Id="rId7" Type="http://schemas.openxmlformats.org/officeDocument/2006/relationships/image" Target="../media/image77.wmf"/><Relationship Id="rId6" Type="http://schemas.openxmlformats.org/officeDocument/2006/relationships/oleObject" Target="../embeddings/oleObject78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7.bin"/><Relationship Id="rId3" Type="http://schemas.openxmlformats.org/officeDocument/2006/relationships/image" Target="../media/image75.wmf"/><Relationship Id="rId2" Type="http://schemas.openxmlformats.org/officeDocument/2006/relationships/oleObject" Target="../embeddings/oleObject76.bin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0.png"/><Relationship Id="rId11" Type="http://schemas.openxmlformats.org/officeDocument/2006/relationships/image" Target="../media/image79.wmf"/><Relationship Id="rId10" Type="http://schemas.openxmlformats.org/officeDocument/2006/relationships/oleObject" Target="../embeddings/oleObject80.bin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wmf"/><Relationship Id="rId1" Type="http://schemas.openxmlformats.org/officeDocument/2006/relationships/oleObject" Target="../embeddings/oleObject8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83.wmf"/><Relationship Id="rId1" Type="http://schemas.openxmlformats.org/officeDocument/2006/relationships/oleObject" Target="../embeddings/oleObject82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8.w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85.wmf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GIF"/><Relationship Id="rId1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1.GIF"/><Relationship Id="rId4" Type="http://schemas.openxmlformats.org/officeDocument/2006/relationships/image" Target="../media/image100.GIF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107.wmf"/><Relationship Id="rId11" Type="http://schemas.openxmlformats.org/officeDocument/2006/relationships/vmlDrawing" Target="../drawings/vmlDrawing2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88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114.wmf"/><Relationship Id="rId10" Type="http://schemas.openxmlformats.org/officeDocument/2006/relationships/vmlDrawing" Target="../drawings/vmlDrawing21.vml"/><Relationship Id="rId1" Type="http://schemas.openxmlformats.org/officeDocument/2006/relationships/oleObject" Target="../embeddings/oleObject91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8.wmf"/><Relationship Id="rId1" Type="http://schemas.openxmlformats.org/officeDocument/2006/relationships/control" Target="../activeX/activeX1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9.bin"/><Relationship Id="rId8" Type="http://schemas.openxmlformats.org/officeDocument/2006/relationships/image" Target="../media/image122.wmf"/><Relationship Id="rId7" Type="http://schemas.openxmlformats.org/officeDocument/2006/relationships/oleObject" Target="../embeddings/oleObject98.bin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119.wmf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4.wmf"/><Relationship Id="rId11" Type="http://schemas.openxmlformats.org/officeDocument/2006/relationships/oleObject" Target="../embeddings/oleObject100.bin"/><Relationship Id="rId10" Type="http://schemas.openxmlformats.org/officeDocument/2006/relationships/image" Target="../media/image123.wmf"/><Relationship Id="rId1" Type="http://schemas.openxmlformats.org/officeDocument/2006/relationships/oleObject" Target="../embeddings/oleObject95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28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102.bin"/><Relationship Id="rId21" Type="http://schemas.openxmlformats.org/officeDocument/2006/relationships/notesSlide" Target="../notesSlides/notesSlide4.xml"/><Relationship Id="rId20" Type="http://schemas.openxmlformats.org/officeDocument/2006/relationships/vmlDrawing" Target="../drawings/vmlDrawing24.vml"/><Relationship Id="rId2" Type="http://schemas.openxmlformats.org/officeDocument/2006/relationships/image" Target="../media/image125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33.wmf"/><Relationship Id="rId17" Type="http://schemas.openxmlformats.org/officeDocument/2006/relationships/oleObject" Target="../embeddings/oleObject109.bin"/><Relationship Id="rId16" Type="http://schemas.openxmlformats.org/officeDocument/2006/relationships/image" Target="../media/image132.wmf"/><Relationship Id="rId15" Type="http://schemas.openxmlformats.org/officeDocument/2006/relationships/oleObject" Target="../embeddings/oleObject108.bin"/><Relationship Id="rId14" Type="http://schemas.openxmlformats.org/officeDocument/2006/relationships/image" Target="../media/image131.wmf"/><Relationship Id="rId13" Type="http://schemas.openxmlformats.org/officeDocument/2006/relationships/oleObject" Target="../embeddings/oleObject107.bin"/><Relationship Id="rId12" Type="http://schemas.openxmlformats.org/officeDocument/2006/relationships/image" Target="../media/image130.w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129.wmf"/><Relationship Id="rId1" Type="http://schemas.openxmlformats.org/officeDocument/2006/relationships/oleObject" Target="../embeddings/oleObject10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111.bin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110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7.bin"/><Relationship Id="rId8" Type="http://schemas.openxmlformats.org/officeDocument/2006/relationships/image" Target="../media/image140.wmf"/><Relationship Id="rId7" Type="http://schemas.openxmlformats.org/officeDocument/2006/relationships/oleObject" Target="../embeddings/oleObject116.bin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38.wmf"/><Relationship Id="rId3" Type="http://schemas.openxmlformats.org/officeDocument/2006/relationships/oleObject" Target="../embeddings/oleObject114.bin"/><Relationship Id="rId2" Type="http://schemas.openxmlformats.org/officeDocument/2006/relationships/image" Target="../media/image137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1.wmf"/><Relationship Id="rId1" Type="http://schemas.openxmlformats.org/officeDocument/2006/relationships/oleObject" Target="../embeddings/oleObject113.bin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42.wmf"/><Relationship Id="rId1" Type="http://schemas.openxmlformats.org/officeDocument/2006/relationships/oleObject" Target="../embeddings/oleObject118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47.w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44.wmf"/><Relationship Id="rId12" Type="http://schemas.openxmlformats.org/officeDocument/2006/relationships/vmlDrawing" Target="../drawings/vmlDrawing2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8.wmf"/><Relationship Id="rId1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1" Type="http://schemas.openxmlformats.org/officeDocument/2006/relationships/image" Target="../media/image154.jpe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8" Type="http://schemas.openxmlformats.org/officeDocument/2006/relationships/image" Target="../media/image159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127.bin"/><Relationship Id="rId40" Type="http://schemas.openxmlformats.org/officeDocument/2006/relationships/vmlDrawing" Target="../drawings/vmlDrawing29.vml"/><Relationship Id="rId4" Type="http://schemas.openxmlformats.org/officeDocument/2006/relationships/image" Target="../media/image157.w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81.wmf"/><Relationship Id="rId37" Type="http://schemas.openxmlformats.org/officeDocument/2006/relationships/oleObject" Target="../embeddings/oleObject143.bin"/><Relationship Id="rId36" Type="http://schemas.openxmlformats.org/officeDocument/2006/relationships/image" Target="../media/image122.wmf"/><Relationship Id="rId35" Type="http://schemas.openxmlformats.org/officeDocument/2006/relationships/oleObject" Target="../embeddings/oleObject142.bin"/><Relationship Id="rId34" Type="http://schemas.openxmlformats.org/officeDocument/2006/relationships/image" Target="../media/image164.wmf"/><Relationship Id="rId33" Type="http://schemas.openxmlformats.org/officeDocument/2006/relationships/oleObject" Target="../embeddings/oleObject141.bin"/><Relationship Id="rId32" Type="http://schemas.openxmlformats.org/officeDocument/2006/relationships/image" Target="../media/image66.wmf"/><Relationship Id="rId31" Type="http://schemas.openxmlformats.org/officeDocument/2006/relationships/oleObject" Target="../embeddings/oleObject140.bin"/><Relationship Id="rId30" Type="http://schemas.openxmlformats.org/officeDocument/2006/relationships/image" Target="../media/image65.wmf"/><Relationship Id="rId3" Type="http://schemas.openxmlformats.org/officeDocument/2006/relationships/oleObject" Target="../embeddings/oleObject126.bin"/><Relationship Id="rId29" Type="http://schemas.openxmlformats.org/officeDocument/2006/relationships/oleObject" Target="../embeddings/oleObject139.bin"/><Relationship Id="rId28" Type="http://schemas.openxmlformats.org/officeDocument/2006/relationships/image" Target="../media/image64.wmf"/><Relationship Id="rId27" Type="http://schemas.openxmlformats.org/officeDocument/2006/relationships/oleObject" Target="../embeddings/oleObject138.bin"/><Relationship Id="rId26" Type="http://schemas.openxmlformats.org/officeDocument/2006/relationships/image" Target="../media/image53.wmf"/><Relationship Id="rId25" Type="http://schemas.openxmlformats.org/officeDocument/2006/relationships/oleObject" Target="../embeddings/oleObject137.bin"/><Relationship Id="rId24" Type="http://schemas.openxmlformats.org/officeDocument/2006/relationships/image" Target="../media/image163.wmf"/><Relationship Id="rId23" Type="http://schemas.openxmlformats.org/officeDocument/2006/relationships/oleObject" Target="../embeddings/oleObject136.bin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135.bin"/><Relationship Id="rId20" Type="http://schemas.openxmlformats.org/officeDocument/2006/relationships/image" Target="../media/image23.wmf"/><Relationship Id="rId2" Type="http://schemas.openxmlformats.org/officeDocument/2006/relationships/image" Target="../media/image156.wmf"/><Relationship Id="rId19" Type="http://schemas.openxmlformats.org/officeDocument/2006/relationships/oleObject" Target="../embeddings/oleObject134.bin"/><Relationship Id="rId18" Type="http://schemas.openxmlformats.org/officeDocument/2006/relationships/image" Target="../media/image22.wmf"/><Relationship Id="rId17" Type="http://schemas.openxmlformats.org/officeDocument/2006/relationships/oleObject" Target="../embeddings/oleObject133.bin"/><Relationship Id="rId16" Type="http://schemas.openxmlformats.org/officeDocument/2006/relationships/image" Target="../media/image21.wmf"/><Relationship Id="rId15" Type="http://schemas.openxmlformats.org/officeDocument/2006/relationships/oleObject" Target="../embeddings/oleObject132.bin"/><Relationship Id="rId14" Type="http://schemas.openxmlformats.org/officeDocument/2006/relationships/image" Target="../media/image162.wmf"/><Relationship Id="rId13" Type="http://schemas.openxmlformats.org/officeDocument/2006/relationships/oleObject" Target="../embeddings/oleObject131.bin"/><Relationship Id="rId12" Type="http://schemas.openxmlformats.org/officeDocument/2006/relationships/image" Target="../media/image161.wmf"/><Relationship Id="rId11" Type="http://schemas.openxmlformats.org/officeDocument/2006/relationships/oleObject" Target="../embeddings/oleObject130.bin"/><Relationship Id="rId10" Type="http://schemas.openxmlformats.org/officeDocument/2006/relationships/image" Target="../media/image160.wmf"/><Relationship Id="rId1" Type="http://schemas.openxmlformats.org/officeDocument/2006/relationships/oleObject" Target="../embeddings/oleObject12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8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33" Type="http://schemas.openxmlformats.org/officeDocument/2006/relationships/notesSlide" Target="../notesSlides/notesSlide1.xml"/><Relationship Id="rId32" Type="http://schemas.openxmlformats.org/officeDocument/2006/relationships/vmlDrawing" Target="../drawings/vmlDrawing3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9.wmf"/><Relationship Id="rId3" Type="http://schemas.openxmlformats.org/officeDocument/2006/relationships/oleObject" Target="../embeddings/oleObject4.bin"/><Relationship Id="rId29" Type="http://schemas.openxmlformats.org/officeDocument/2006/relationships/oleObject" Target="../embeddings/oleObject17.bin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18.wmf"/><Relationship Id="rId26" Type="http://schemas.openxmlformats.org/officeDocument/2006/relationships/oleObject" Target="../embeddings/oleObject15.bin"/><Relationship Id="rId25" Type="http://schemas.openxmlformats.org/officeDocument/2006/relationships/image" Target="../media/image17.jpeg"/><Relationship Id="rId24" Type="http://schemas.openxmlformats.org/officeDocument/2006/relationships/image" Target="../media/image16.wmf"/><Relationship Id="rId23" Type="http://schemas.openxmlformats.org/officeDocument/2006/relationships/oleObject" Target="../embeddings/oleObject14.bin"/><Relationship Id="rId22" Type="http://schemas.openxmlformats.org/officeDocument/2006/relationships/image" Target="../media/image15.wmf"/><Relationship Id="rId21" Type="http://schemas.openxmlformats.org/officeDocument/2006/relationships/oleObject" Target="../embeddings/oleObject13.bin"/><Relationship Id="rId20" Type="http://schemas.openxmlformats.org/officeDocument/2006/relationships/image" Target="../media/image14.wmf"/><Relationship Id="rId2" Type="http://schemas.openxmlformats.org/officeDocument/2006/relationships/image" Target="../media/image5.wmf"/><Relationship Id="rId19" Type="http://schemas.openxmlformats.org/officeDocument/2006/relationships/oleObject" Target="../embeddings/oleObject12.bin"/><Relationship Id="rId18" Type="http://schemas.openxmlformats.org/officeDocument/2006/relationships/image" Target="../media/image13.w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12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1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矩形 241678"/>
          <p:cNvSpPr/>
          <p:nvPr/>
        </p:nvSpPr>
        <p:spPr>
          <a:xfrm>
            <a:off x="1514475" y="1420813"/>
            <a:ext cx="63087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</a:rPr>
              <a:t>15-2  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夫琅禾费单缝衍射  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758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580" y="3629025"/>
            <a:ext cx="1954213" cy="2268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3629025"/>
            <a:ext cx="3997325" cy="2225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AutoShape 3"/>
          <p:cNvSpPr/>
          <p:nvPr/>
        </p:nvSpPr>
        <p:spPr>
          <a:xfrm rot="-7395287">
            <a:off x="2389188" y="4387850"/>
            <a:ext cx="1089025" cy="765175"/>
          </a:xfrm>
          <a:prstGeom prst="rtTriangl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9" name="AutoShape 4"/>
          <p:cNvSpPr/>
          <p:nvPr/>
        </p:nvSpPr>
        <p:spPr>
          <a:xfrm rot="-7395287">
            <a:off x="2397125" y="3140075"/>
            <a:ext cx="1079500" cy="676275"/>
          </a:xfrm>
          <a:prstGeom prst="rtTriangl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5" name="Rectangle 5"/>
          <p:cNvSpPr/>
          <p:nvPr/>
        </p:nvSpPr>
        <p:spPr>
          <a:xfrm>
            <a:off x="179388" y="215900"/>
            <a:ext cx="5468937" cy="561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=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时,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4621213" y="2085975"/>
            <a:ext cx="1922462" cy="1349375"/>
            <a:chOff x="2965" y="998"/>
            <a:chExt cx="1211" cy="850"/>
          </a:xfrm>
        </p:grpSpPr>
        <p:sp>
          <p:nvSpPr>
            <p:cNvPr id="79877" name="Rectangle 7"/>
            <p:cNvSpPr/>
            <p:nvPr/>
          </p:nvSpPr>
          <p:spPr>
            <a:xfrm>
              <a:off x="3674" y="998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相消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878" name="Group 8"/>
            <p:cNvGrpSpPr/>
            <p:nvPr/>
          </p:nvGrpSpPr>
          <p:grpSpPr>
            <a:xfrm>
              <a:off x="2965" y="1139"/>
              <a:ext cx="680" cy="709"/>
              <a:chOff x="2965" y="1139"/>
              <a:chExt cx="680" cy="709"/>
            </a:xfrm>
          </p:grpSpPr>
          <p:sp>
            <p:nvSpPr>
              <p:cNvPr id="79879" name="Line 9"/>
              <p:cNvSpPr/>
              <p:nvPr/>
            </p:nvSpPr>
            <p:spPr>
              <a:xfrm>
                <a:off x="2965" y="1139"/>
                <a:ext cx="652" cy="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880" name="Line 10"/>
              <p:cNvSpPr/>
              <p:nvPr/>
            </p:nvSpPr>
            <p:spPr>
              <a:xfrm flipV="1">
                <a:off x="3050" y="1168"/>
                <a:ext cx="595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02411" name="Text Box 11"/>
          <p:cNvSpPr txBox="1"/>
          <p:nvPr/>
        </p:nvSpPr>
        <p:spPr>
          <a:xfrm>
            <a:off x="142875" y="6196013"/>
            <a:ext cx="7605713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两个半波带发的光在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处干涉相消形成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暗纹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12"/>
          <p:cNvGrpSpPr/>
          <p:nvPr/>
        </p:nvGrpSpPr>
        <p:grpSpPr>
          <a:xfrm>
            <a:off x="2865438" y="1860550"/>
            <a:ext cx="1530350" cy="3600450"/>
            <a:chOff x="1774" y="799"/>
            <a:chExt cx="964" cy="2268"/>
          </a:xfrm>
        </p:grpSpPr>
        <p:sp>
          <p:nvSpPr>
            <p:cNvPr id="79883" name="Line 13"/>
            <p:cNvSpPr/>
            <p:nvPr/>
          </p:nvSpPr>
          <p:spPr>
            <a:xfrm flipV="1">
              <a:off x="1831" y="799"/>
              <a:ext cx="907" cy="62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884" name="Line 14"/>
            <p:cNvSpPr/>
            <p:nvPr/>
          </p:nvSpPr>
          <p:spPr>
            <a:xfrm flipV="1">
              <a:off x="1802" y="1083"/>
              <a:ext cx="907" cy="624"/>
            </a:xfrm>
            <a:prstGeom prst="line">
              <a:avLst/>
            </a:prstGeom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</p:spPr>
        </p:sp>
        <p:sp>
          <p:nvSpPr>
            <p:cNvPr id="79885" name="Line 15"/>
            <p:cNvSpPr/>
            <p:nvPr/>
          </p:nvSpPr>
          <p:spPr>
            <a:xfrm flipV="1">
              <a:off x="1774" y="1366"/>
              <a:ext cx="907" cy="62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lgDash"/>
              <a:round/>
              <a:headEnd type="none" w="med" len="med"/>
              <a:tailEnd type="triangle" w="med" len="med"/>
            </a:ln>
          </p:spPr>
        </p:sp>
        <p:sp>
          <p:nvSpPr>
            <p:cNvPr id="79886" name="Line 16"/>
            <p:cNvSpPr/>
            <p:nvPr/>
          </p:nvSpPr>
          <p:spPr>
            <a:xfrm flipV="1">
              <a:off x="1830" y="1593"/>
              <a:ext cx="907" cy="62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887" name="Line 17"/>
            <p:cNvSpPr/>
            <p:nvPr/>
          </p:nvSpPr>
          <p:spPr>
            <a:xfrm flipV="1">
              <a:off x="1802" y="1905"/>
              <a:ext cx="907" cy="62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</p:spPr>
        </p:sp>
        <p:sp>
          <p:nvSpPr>
            <p:cNvPr id="79888" name="Line 18"/>
            <p:cNvSpPr/>
            <p:nvPr/>
          </p:nvSpPr>
          <p:spPr>
            <a:xfrm flipV="1">
              <a:off x="1802" y="2188"/>
              <a:ext cx="907" cy="62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lgDash"/>
              <a:round/>
              <a:headEnd type="none" w="med" len="med"/>
              <a:tailEnd type="triangle" w="med" len="med"/>
            </a:ln>
          </p:spPr>
        </p:sp>
        <p:sp>
          <p:nvSpPr>
            <p:cNvPr id="79889" name="Line 19"/>
            <p:cNvSpPr/>
            <p:nvPr/>
          </p:nvSpPr>
          <p:spPr>
            <a:xfrm flipV="1">
              <a:off x="1802" y="2443"/>
              <a:ext cx="907" cy="62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8" name="Group 20"/>
          <p:cNvGrpSpPr/>
          <p:nvPr/>
        </p:nvGrpSpPr>
        <p:grpSpPr>
          <a:xfrm>
            <a:off x="2911475" y="2760663"/>
            <a:ext cx="1530350" cy="2392362"/>
            <a:chOff x="1888" y="1423"/>
            <a:chExt cx="964" cy="1507"/>
          </a:xfrm>
        </p:grpSpPr>
        <p:sp>
          <p:nvSpPr>
            <p:cNvPr id="79891" name="Line 21"/>
            <p:cNvSpPr/>
            <p:nvPr/>
          </p:nvSpPr>
          <p:spPr>
            <a:xfrm>
              <a:off x="1888" y="1423"/>
              <a:ext cx="708" cy="1219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9892" name="Text Box 22"/>
            <p:cNvSpPr txBox="1"/>
            <p:nvPr/>
          </p:nvSpPr>
          <p:spPr>
            <a:xfrm>
              <a:off x="2597" y="2642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23"/>
          <p:cNvGrpSpPr/>
          <p:nvPr/>
        </p:nvGrpSpPr>
        <p:grpSpPr>
          <a:xfrm>
            <a:off x="4351338" y="2085975"/>
            <a:ext cx="439737" cy="1701800"/>
            <a:chOff x="2795" y="998"/>
            <a:chExt cx="277" cy="1072"/>
          </a:xfrm>
        </p:grpSpPr>
        <p:sp>
          <p:nvSpPr>
            <p:cNvPr id="79894" name="Rectangle 24"/>
            <p:cNvSpPr/>
            <p:nvPr/>
          </p:nvSpPr>
          <p:spPr>
            <a:xfrm>
              <a:off x="2795" y="998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5" name="Rectangle 25"/>
            <p:cNvSpPr/>
            <p:nvPr/>
          </p:nvSpPr>
          <p:spPr>
            <a:xfrm>
              <a:off x="2823" y="1820"/>
              <a:ext cx="24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1’</a:t>
              </a:r>
              <a:endPara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Group 26"/>
          <p:cNvGrpSpPr/>
          <p:nvPr/>
        </p:nvGrpSpPr>
        <p:grpSpPr>
          <a:xfrm>
            <a:off x="4395788" y="2581275"/>
            <a:ext cx="395287" cy="1655763"/>
            <a:chOff x="2823" y="1310"/>
            <a:chExt cx="249" cy="1043"/>
          </a:xfrm>
        </p:grpSpPr>
        <p:sp>
          <p:nvSpPr>
            <p:cNvPr id="79897" name="Rectangle 27"/>
            <p:cNvSpPr/>
            <p:nvPr/>
          </p:nvSpPr>
          <p:spPr>
            <a:xfrm>
              <a:off x="2823" y="1310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8" name="Rectangle 28"/>
            <p:cNvSpPr/>
            <p:nvPr/>
          </p:nvSpPr>
          <p:spPr>
            <a:xfrm>
              <a:off x="2823" y="2103"/>
              <a:ext cx="24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2’</a:t>
              </a:r>
              <a:endPara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29"/>
          <p:cNvGrpSpPr/>
          <p:nvPr/>
        </p:nvGrpSpPr>
        <p:grpSpPr>
          <a:xfrm>
            <a:off x="2913063" y="5057775"/>
            <a:ext cx="1277937" cy="652463"/>
            <a:chOff x="2484" y="3238"/>
            <a:chExt cx="805" cy="411"/>
          </a:xfrm>
        </p:grpSpPr>
        <p:sp>
          <p:nvSpPr>
            <p:cNvPr id="79900" name="Rectangle 30"/>
            <p:cNvSpPr/>
            <p:nvPr/>
          </p:nvSpPr>
          <p:spPr>
            <a:xfrm>
              <a:off x="3050" y="3322"/>
              <a:ext cx="23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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9901" name="AutoShape 31"/>
            <p:cNvSpPr/>
            <p:nvPr/>
          </p:nvSpPr>
          <p:spPr>
            <a:xfrm rot="3300000">
              <a:off x="2791" y="2837"/>
              <a:ext cx="85" cy="793"/>
            </a:xfrm>
            <a:prstGeom prst="rightBrace">
              <a:avLst>
                <a:gd name="adj1" fmla="val 73728"/>
                <a:gd name="adj2" fmla="val 50000"/>
              </a:avLst>
            </a:prstGeom>
            <a:noFill/>
            <a:ln w="254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10800000" vert="eaVert"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919163" y="2760663"/>
            <a:ext cx="1736725" cy="2609850"/>
            <a:chOff x="0" y="1423"/>
            <a:chExt cx="1094" cy="1644"/>
          </a:xfrm>
        </p:grpSpPr>
        <p:sp>
          <p:nvSpPr>
            <p:cNvPr id="79903" name="Rectangle 33"/>
            <p:cNvSpPr/>
            <p:nvPr/>
          </p:nvSpPr>
          <p:spPr>
            <a:xfrm>
              <a:off x="0" y="1666"/>
              <a:ext cx="63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000" dirty="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半波带</a:t>
              </a:r>
              <a:endParaRPr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904" name="Group 34"/>
            <p:cNvGrpSpPr/>
            <p:nvPr/>
          </p:nvGrpSpPr>
          <p:grpSpPr>
            <a:xfrm>
              <a:off x="527" y="1423"/>
              <a:ext cx="567" cy="1644"/>
              <a:chOff x="538" y="1423"/>
              <a:chExt cx="567" cy="1644"/>
            </a:xfrm>
          </p:grpSpPr>
          <p:sp>
            <p:nvSpPr>
              <p:cNvPr id="79905" name="Text Box 35"/>
              <p:cNvSpPr txBox="1"/>
              <p:nvPr/>
            </p:nvSpPr>
            <p:spPr>
              <a:xfrm>
                <a:off x="566" y="1597"/>
                <a:ext cx="427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32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a/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06" name="AutoShape 36"/>
              <p:cNvSpPr/>
              <p:nvPr/>
            </p:nvSpPr>
            <p:spPr>
              <a:xfrm>
                <a:off x="935" y="1423"/>
                <a:ext cx="170" cy="822"/>
              </a:xfrm>
              <a:prstGeom prst="leftBrace">
                <a:avLst>
                  <a:gd name="adj1" fmla="val 38212"/>
                  <a:gd name="adj2" fmla="val 50000"/>
                </a:avLst>
              </a:prstGeom>
              <a:noFill/>
              <a:ln w="2857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07" name="AutoShape 37"/>
              <p:cNvSpPr/>
              <p:nvPr/>
            </p:nvSpPr>
            <p:spPr>
              <a:xfrm>
                <a:off x="935" y="2245"/>
                <a:ext cx="170" cy="822"/>
              </a:xfrm>
              <a:prstGeom prst="leftBrace">
                <a:avLst>
                  <a:gd name="adj1" fmla="val 38212"/>
                  <a:gd name="adj2" fmla="val 50000"/>
                </a:avLst>
              </a:prstGeom>
              <a:noFill/>
              <a:ln w="2857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08" name="Text Box 38"/>
              <p:cNvSpPr txBox="1"/>
              <p:nvPr/>
            </p:nvSpPr>
            <p:spPr>
              <a:xfrm>
                <a:off x="538" y="2432"/>
                <a:ext cx="427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32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a/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909" name="Rectangle 39"/>
            <p:cNvSpPr/>
            <p:nvPr/>
          </p:nvSpPr>
          <p:spPr>
            <a:xfrm>
              <a:off x="0" y="2494"/>
              <a:ext cx="63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000" dirty="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半波带</a:t>
              </a:r>
              <a:endParaRPr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40"/>
          <p:cNvGrpSpPr/>
          <p:nvPr/>
        </p:nvGrpSpPr>
        <p:grpSpPr>
          <a:xfrm>
            <a:off x="4711700" y="2805113"/>
            <a:ext cx="1876425" cy="1260475"/>
            <a:chOff x="3022" y="1451"/>
            <a:chExt cx="1182" cy="794"/>
          </a:xfrm>
        </p:grpSpPr>
        <p:grpSp>
          <p:nvGrpSpPr>
            <p:cNvPr id="79911" name="Group 41"/>
            <p:cNvGrpSpPr/>
            <p:nvPr/>
          </p:nvGrpSpPr>
          <p:grpSpPr>
            <a:xfrm>
              <a:off x="3022" y="1451"/>
              <a:ext cx="737" cy="794"/>
              <a:chOff x="3022" y="1451"/>
              <a:chExt cx="737" cy="794"/>
            </a:xfrm>
          </p:grpSpPr>
          <p:sp>
            <p:nvSpPr>
              <p:cNvPr id="79912" name="Line 42"/>
              <p:cNvSpPr/>
              <p:nvPr/>
            </p:nvSpPr>
            <p:spPr>
              <a:xfrm>
                <a:off x="3050" y="1451"/>
                <a:ext cx="709" cy="284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913" name="Line 43"/>
              <p:cNvSpPr/>
              <p:nvPr/>
            </p:nvSpPr>
            <p:spPr>
              <a:xfrm flipV="1">
                <a:off x="3022" y="1735"/>
                <a:ext cx="709" cy="510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914" name="Rectangle 44"/>
            <p:cNvSpPr/>
            <p:nvPr/>
          </p:nvSpPr>
          <p:spPr>
            <a:xfrm>
              <a:off x="3702" y="1565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相消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45"/>
          <p:cNvGrpSpPr/>
          <p:nvPr/>
        </p:nvGrpSpPr>
        <p:grpSpPr>
          <a:xfrm>
            <a:off x="2911475" y="1816100"/>
            <a:ext cx="773113" cy="1482725"/>
            <a:chOff x="1888" y="828"/>
            <a:chExt cx="487" cy="934"/>
          </a:xfrm>
        </p:grpSpPr>
        <p:sp>
          <p:nvSpPr>
            <p:cNvPr id="79916" name="Line 46"/>
            <p:cNvSpPr/>
            <p:nvPr/>
          </p:nvSpPr>
          <p:spPr>
            <a:xfrm flipV="1">
              <a:off x="1944" y="998"/>
              <a:ext cx="227" cy="68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917" name="Rectangle 47"/>
            <p:cNvSpPr/>
            <p:nvPr/>
          </p:nvSpPr>
          <p:spPr>
            <a:xfrm>
              <a:off x="2143" y="828"/>
              <a:ext cx="2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9918" name="Freeform 48"/>
            <p:cNvSpPr/>
            <p:nvPr/>
          </p:nvSpPr>
          <p:spPr>
            <a:xfrm rot="4828363">
              <a:off x="1917" y="1649"/>
              <a:ext cx="84" cy="1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92"/>
                </a:cxn>
                <a:cxn ang="0">
                  <a:pos x="39" y="214"/>
                </a:cxn>
              </a:cxnLst>
              <a:pathLst>
                <a:path w="87" h="124">
                  <a:moveTo>
                    <a:pt x="0" y="0"/>
                  </a:moveTo>
                  <a:cubicBezTo>
                    <a:pt x="36" y="16"/>
                    <a:pt x="73" y="32"/>
                    <a:pt x="80" y="53"/>
                  </a:cubicBezTo>
                  <a:cubicBezTo>
                    <a:pt x="87" y="74"/>
                    <a:pt x="65" y="99"/>
                    <a:pt x="44" y="124"/>
                  </a:cubicBezTo>
                </a:path>
              </a:pathLst>
            </a:custGeom>
            <a:noFill/>
            <a:ln w="2857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" name="Group 49"/>
          <p:cNvGrpSpPr/>
          <p:nvPr/>
        </p:nvGrpSpPr>
        <p:grpSpPr>
          <a:xfrm>
            <a:off x="1695450" y="2281238"/>
            <a:ext cx="1260475" cy="3629025"/>
            <a:chOff x="1122" y="1121"/>
            <a:chExt cx="794" cy="2286"/>
          </a:xfrm>
        </p:grpSpPr>
        <p:grpSp>
          <p:nvGrpSpPr>
            <p:cNvPr id="79920" name="Group 50"/>
            <p:cNvGrpSpPr/>
            <p:nvPr/>
          </p:nvGrpSpPr>
          <p:grpSpPr>
            <a:xfrm>
              <a:off x="1122" y="1423"/>
              <a:ext cx="773" cy="1644"/>
              <a:chOff x="1405" y="1423"/>
              <a:chExt cx="773" cy="1644"/>
            </a:xfrm>
          </p:grpSpPr>
          <p:sp>
            <p:nvSpPr>
              <p:cNvPr id="79921" name="Line 51"/>
              <p:cNvSpPr/>
              <p:nvPr/>
            </p:nvSpPr>
            <p:spPr>
              <a:xfrm>
                <a:off x="1414" y="1706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2" name="Line 52"/>
              <p:cNvSpPr/>
              <p:nvPr/>
            </p:nvSpPr>
            <p:spPr>
              <a:xfrm>
                <a:off x="1405" y="1991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3" name="Line 53"/>
              <p:cNvSpPr/>
              <p:nvPr/>
            </p:nvSpPr>
            <p:spPr>
              <a:xfrm>
                <a:off x="1406" y="1423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4" name="Line 54"/>
              <p:cNvSpPr/>
              <p:nvPr/>
            </p:nvSpPr>
            <p:spPr>
              <a:xfrm>
                <a:off x="1414" y="2528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5" name="Line 55"/>
              <p:cNvSpPr/>
              <p:nvPr/>
            </p:nvSpPr>
            <p:spPr>
              <a:xfrm>
                <a:off x="1405" y="2813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6" name="Line 56"/>
              <p:cNvSpPr/>
              <p:nvPr/>
            </p:nvSpPr>
            <p:spPr>
              <a:xfrm>
                <a:off x="1405" y="2245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7" name="Line 57"/>
              <p:cNvSpPr/>
              <p:nvPr/>
            </p:nvSpPr>
            <p:spPr>
              <a:xfrm>
                <a:off x="1434" y="3067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28" name="Line 58"/>
              <p:cNvSpPr/>
              <p:nvPr/>
            </p:nvSpPr>
            <p:spPr>
              <a:xfrm>
                <a:off x="1406" y="1990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9929" name="Group 59"/>
            <p:cNvGrpSpPr/>
            <p:nvPr/>
          </p:nvGrpSpPr>
          <p:grpSpPr>
            <a:xfrm>
              <a:off x="1604" y="1121"/>
              <a:ext cx="312" cy="2286"/>
              <a:chOff x="3220" y="941"/>
              <a:chExt cx="312" cy="2286"/>
            </a:xfrm>
          </p:grpSpPr>
          <p:sp>
            <p:nvSpPr>
              <p:cNvPr id="79930" name="Rectangle 60"/>
              <p:cNvSpPr/>
              <p:nvPr/>
            </p:nvSpPr>
            <p:spPr>
              <a:xfrm>
                <a:off x="3476" y="941"/>
                <a:ext cx="56" cy="301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1" name="Rectangle 61"/>
              <p:cNvSpPr/>
              <p:nvPr/>
            </p:nvSpPr>
            <p:spPr>
              <a:xfrm>
                <a:off x="3475" y="2926"/>
                <a:ext cx="56" cy="301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2" name="Text Box 62"/>
              <p:cNvSpPr txBox="1"/>
              <p:nvPr/>
            </p:nvSpPr>
            <p:spPr>
              <a:xfrm>
                <a:off x="3220" y="2869"/>
                <a:ext cx="25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3" name="Text Box 63"/>
              <p:cNvSpPr txBox="1"/>
              <p:nvPr/>
            </p:nvSpPr>
            <p:spPr>
              <a:xfrm>
                <a:off x="3220" y="1026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4" name="Line 64"/>
              <p:cNvSpPr/>
              <p:nvPr/>
            </p:nvSpPr>
            <p:spPr>
              <a:xfrm>
                <a:off x="3504" y="1253"/>
                <a:ext cx="0" cy="1814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935" name="Rectangle 65"/>
              <p:cNvSpPr/>
              <p:nvPr/>
            </p:nvSpPr>
            <p:spPr>
              <a:xfrm>
                <a:off x="3476" y="2925"/>
                <a:ext cx="56" cy="301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6" name="Text Box 66"/>
              <p:cNvSpPr txBox="1"/>
              <p:nvPr/>
            </p:nvSpPr>
            <p:spPr>
              <a:xfrm>
                <a:off x="3221" y="2868"/>
                <a:ext cx="25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7" name="Text Box 67"/>
              <p:cNvSpPr txBox="1"/>
              <p:nvPr/>
            </p:nvSpPr>
            <p:spPr>
              <a:xfrm>
                <a:off x="3221" y="1025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938" name="Line 68"/>
              <p:cNvSpPr/>
              <p:nvPr/>
            </p:nvSpPr>
            <p:spPr>
              <a:xfrm>
                <a:off x="3505" y="1252"/>
                <a:ext cx="0" cy="1814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02479" name="Rectangle 79"/>
          <p:cNvSpPr/>
          <p:nvPr/>
        </p:nvSpPr>
        <p:spPr>
          <a:xfrm>
            <a:off x="2973388" y="3714750"/>
            <a:ext cx="863600" cy="493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/2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80" name="Rectangle 80"/>
          <p:cNvSpPr/>
          <p:nvPr/>
        </p:nvSpPr>
        <p:spPr>
          <a:xfrm>
            <a:off x="2974975" y="4876800"/>
            <a:ext cx="863600" cy="493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/2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Group 71"/>
          <p:cNvGrpSpPr/>
          <p:nvPr/>
        </p:nvGrpSpPr>
        <p:grpSpPr>
          <a:xfrm>
            <a:off x="7092950" y="1247775"/>
            <a:ext cx="1709738" cy="4051300"/>
            <a:chOff x="2511" y="771"/>
            <a:chExt cx="1843" cy="2921"/>
          </a:xfrm>
        </p:grpSpPr>
        <p:grpSp>
          <p:nvGrpSpPr>
            <p:cNvPr id="79942" name="Group 72"/>
            <p:cNvGrpSpPr/>
            <p:nvPr/>
          </p:nvGrpSpPr>
          <p:grpSpPr>
            <a:xfrm>
              <a:off x="2511" y="1253"/>
              <a:ext cx="697" cy="820"/>
              <a:chOff x="0" y="0"/>
              <a:chExt cx="619" cy="839"/>
            </a:xfrm>
          </p:grpSpPr>
          <p:sp>
            <p:nvSpPr>
              <p:cNvPr id="79943" name="Line 73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44" name="Line 74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45" name="Line 75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9946" name="Group 76"/>
            <p:cNvGrpSpPr/>
            <p:nvPr/>
          </p:nvGrpSpPr>
          <p:grpSpPr>
            <a:xfrm>
              <a:off x="2511" y="2415"/>
              <a:ext cx="697" cy="820"/>
              <a:chOff x="0" y="0"/>
              <a:chExt cx="619" cy="839"/>
            </a:xfrm>
          </p:grpSpPr>
          <p:sp>
            <p:nvSpPr>
              <p:cNvPr id="79947" name="Line 77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48" name="Line 78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9949" name="Line 79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9950" name="Group 80"/>
            <p:cNvGrpSpPr/>
            <p:nvPr/>
          </p:nvGrpSpPr>
          <p:grpSpPr>
            <a:xfrm>
              <a:off x="3192" y="771"/>
              <a:ext cx="1162" cy="2921"/>
              <a:chOff x="2541" y="913"/>
              <a:chExt cx="1162" cy="2921"/>
            </a:xfrm>
          </p:grpSpPr>
          <p:grpSp>
            <p:nvGrpSpPr>
              <p:cNvPr id="79951" name="Group 81"/>
              <p:cNvGrpSpPr/>
              <p:nvPr/>
            </p:nvGrpSpPr>
            <p:grpSpPr>
              <a:xfrm>
                <a:off x="2569" y="913"/>
                <a:ext cx="85" cy="2921"/>
                <a:chOff x="1973" y="487"/>
                <a:chExt cx="85" cy="2921"/>
              </a:xfrm>
            </p:grpSpPr>
            <p:sp>
              <p:nvSpPr>
                <p:cNvPr id="79952" name="Rectangle 82"/>
                <p:cNvSpPr/>
                <p:nvPr/>
              </p:nvSpPr>
              <p:spPr>
                <a:xfrm>
                  <a:off x="1973" y="2982"/>
                  <a:ext cx="85" cy="426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53" name="Rectangle 83"/>
                <p:cNvSpPr/>
                <p:nvPr/>
              </p:nvSpPr>
              <p:spPr>
                <a:xfrm>
                  <a:off x="1973" y="487"/>
                  <a:ext cx="85" cy="426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9954" name="Group 84"/>
              <p:cNvGrpSpPr/>
              <p:nvPr/>
            </p:nvGrpSpPr>
            <p:grpSpPr>
              <a:xfrm>
                <a:off x="2541" y="1352"/>
                <a:ext cx="85" cy="2098"/>
                <a:chOff x="4411" y="1423"/>
                <a:chExt cx="85" cy="2098"/>
              </a:xfrm>
            </p:grpSpPr>
            <p:sp>
              <p:nvSpPr>
                <p:cNvPr id="79955" name="Line 85"/>
                <p:cNvSpPr/>
                <p:nvPr/>
              </p:nvSpPr>
              <p:spPr>
                <a:xfrm>
                  <a:off x="4468" y="1451"/>
                  <a:ext cx="0" cy="2040"/>
                </a:xfrm>
                <a:prstGeom prst="line">
                  <a:avLst/>
                </a:prstGeom>
                <a:ln w="38100" cap="flat" cmpd="sng">
                  <a:solidFill>
                    <a:schemeClr val="accent2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9956" name="Oval 86"/>
                <p:cNvSpPr/>
                <p:nvPr/>
              </p:nvSpPr>
              <p:spPr>
                <a:xfrm>
                  <a:off x="4411" y="1423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57" name="Oval 87"/>
                <p:cNvSpPr/>
                <p:nvPr/>
              </p:nvSpPr>
              <p:spPr>
                <a:xfrm>
                  <a:off x="4411" y="1820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58" name="Oval 88"/>
                <p:cNvSpPr/>
                <p:nvPr/>
              </p:nvSpPr>
              <p:spPr>
                <a:xfrm>
                  <a:off x="4411" y="2273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59" name="Oval 89"/>
                <p:cNvSpPr/>
                <p:nvPr/>
              </p:nvSpPr>
              <p:spPr>
                <a:xfrm>
                  <a:off x="4411" y="2585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60" name="Oval 90"/>
                <p:cNvSpPr/>
                <p:nvPr/>
              </p:nvSpPr>
              <p:spPr>
                <a:xfrm>
                  <a:off x="4411" y="3010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961" name="Oval 91"/>
                <p:cNvSpPr/>
                <p:nvPr/>
              </p:nvSpPr>
              <p:spPr>
                <a:xfrm>
                  <a:off x="4411" y="3436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9962" name="Group 92"/>
              <p:cNvGrpSpPr/>
              <p:nvPr/>
            </p:nvGrpSpPr>
            <p:grpSpPr>
              <a:xfrm rot="-196404">
                <a:off x="2568" y="1184"/>
                <a:ext cx="1106" cy="1004"/>
                <a:chOff x="0" y="0"/>
                <a:chExt cx="642" cy="1064"/>
              </a:xfrm>
            </p:grpSpPr>
            <p:sp>
              <p:nvSpPr>
                <p:cNvPr id="79963" name="Line 93"/>
                <p:cNvSpPr/>
                <p:nvPr/>
              </p:nvSpPr>
              <p:spPr>
                <a:xfrm flipV="1">
                  <a:off x="0" y="854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9964" name="Line 94"/>
                <p:cNvSpPr/>
                <p:nvPr/>
              </p:nvSpPr>
              <p:spPr>
                <a:xfrm flipV="1">
                  <a:off x="0" y="0"/>
                  <a:ext cx="642" cy="218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9965" name="Line 95"/>
                <p:cNvSpPr/>
                <p:nvPr/>
              </p:nvSpPr>
              <p:spPr>
                <a:xfrm flipV="1">
                  <a:off x="8" y="446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79966" name="Group 96"/>
              <p:cNvGrpSpPr/>
              <p:nvPr/>
            </p:nvGrpSpPr>
            <p:grpSpPr>
              <a:xfrm rot="-196404">
                <a:off x="2597" y="2330"/>
                <a:ext cx="1106" cy="1004"/>
                <a:chOff x="0" y="0"/>
                <a:chExt cx="642" cy="1064"/>
              </a:xfrm>
            </p:grpSpPr>
            <p:sp>
              <p:nvSpPr>
                <p:cNvPr id="79967" name="Line 97"/>
                <p:cNvSpPr/>
                <p:nvPr/>
              </p:nvSpPr>
              <p:spPr>
                <a:xfrm flipV="1">
                  <a:off x="0" y="854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9968" name="Line 98"/>
                <p:cNvSpPr/>
                <p:nvPr/>
              </p:nvSpPr>
              <p:spPr>
                <a:xfrm flipV="1">
                  <a:off x="0" y="0"/>
                  <a:ext cx="642" cy="218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9969" name="Line 99"/>
                <p:cNvSpPr/>
                <p:nvPr/>
              </p:nvSpPr>
              <p:spPr>
                <a:xfrm flipV="1">
                  <a:off x="8" y="446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</p:grpSp>
      <p:sp>
        <p:nvSpPr>
          <p:cNvPr id="4" name="Rectangle 100"/>
          <p:cNvSpPr/>
          <p:nvPr/>
        </p:nvSpPr>
        <p:spPr>
          <a:xfrm>
            <a:off x="6834188" y="561975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斜射平行光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449263" y="1019175"/>
            <a:ext cx="6048375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可将狭缝处波阵面分为两个“半波带”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/>
      <p:bldP spid="102411" grpId="0"/>
      <p:bldP spid="102479" grpId="0"/>
      <p:bldP spid="102480" grpId="0"/>
      <p:bldP spid="4" grpId="0"/>
      <p:bldP spid="5" grpId="0"/>
      <p:bldP spid="75779" grpId="0" bldLvl="0" animBg="1"/>
      <p:bldP spid="7577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3602038" y="3067050"/>
            <a:ext cx="360362" cy="1979613"/>
            <a:chOff x="1378" y="1168"/>
            <a:chExt cx="227" cy="1247"/>
          </a:xfrm>
        </p:grpSpPr>
        <p:sp>
          <p:nvSpPr>
            <p:cNvPr id="80898" name="AutoShape 3"/>
            <p:cNvSpPr/>
            <p:nvPr/>
          </p:nvSpPr>
          <p:spPr>
            <a:xfrm rot="-7443516">
              <a:off x="1202" y="2012"/>
              <a:ext cx="397" cy="227"/>
            </a:xfrm>
            <a:prstGeom prst="rtTriangle">
              <a:avLst/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899" name="AutoShape 4"/>
            <p:cNvSpPr/>
            <p:nvPr/>
          </p:nvSpPr>
          <p:spPr>
            <a:xfrm rot="-7443516">
              <a:off x="1202" y="1587"/>
              <a:ext cx="397" cy="227"/>
            </a:xfrm>
            <a:prstGeom prst="rtTriangle">
              <a:avLst/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900" name="AutoShape 5"/>
            <p:cNvSpPr/>
            <p:nvPr/>
          </p:nvSpPr>
          <p:spPr>
            <a:xfrm rot="-7443516">
              <a:off x="1202" y="1162"/>
              <a:ext cx="397" cy="227"/>
            </a:xfrm>
            <a:prstGeom prst="rtTriangle">
              <a:avLst/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3627438" y="2006600"/>
            <a:ext cx="1490662" cy="3016250"/>
            <a:chOff x="1491" y="601"/>
            <a:chExt cx="939" cy="1900"/>
          </a:xfrm>
        </p:grpSpPr>
        <p:grpSp>
          <p:nvGrpSpPr>
            <p:cNvPr id="80902" name="Group 7"/>
            <p:cNvGrpSpPr/>
            <p:nvPr/>
          </p:nvGrpSpPr>
          <p:grpSpPr>
            <a:xfrm>
              <a:off x="1491" y="601"/>
              <a:ext cx="939" cy="1730"/>
              <a:chOff x="1491" y="629"/>
              <a:chExt cx="939" cy="1730"/>
            </a:xfrm>
          </p:grpSpPr>
          <p:sp>
            <p:nvSpPr>
              <p:cNvPr id="80903" name="Line 8"/>
              <p:cNvSpPr/>
              <p:nvPr/>
            </p:nvSpPr>
            <p:spPr>
              <a:xfrm flipV="1">
                <a:off x="1491" y="629"/>
                <a:ext cx="907" cy="624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4" name="Line 9"/>
              <p:cNvSpPr/>
              <p:nvPr/>
            </p:nvSpPr>
            <p:spPr>
              <a:xfrm flipV="1">
                <a:off x="1519" y="743"/>
                <a:ext cx="907" cy="624"/>
              </a:xfrm>
              <a:prstGeom prst="line">
                <a:avLst/>
              </a:prstGeom>
              <a:ln w="28575" cap="rnd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5" name="Line 10"/>
              <p:cNvSpPr/>
              <p:nvPr/>
            </p:nvSpPr>
            <p:spPr>
              <a:xfrm flipV="1">
                <a:off x="1519" y="884"/>
                <a:ext cx="907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lgDash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6" name="Line 11"/>
              <p:cNvSpPr/>
              <p:nvPr/>
            </p:nvSpPr>
            <p:spPr>
              <a:xfrm flipV="1">
                <a:off x="1523" y="1027"/>
                <a:ext cx="907" cy="624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7" name="Line 12"/>
              <p:cNvSpPr/>
              <p:nvPr/>
            </p:nvSpPr>
            <p:spPr>
              <a:xfrm flipV="1">
                <a:off x="1519" y="1174"/>
                <a:ext cx="907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8" name="Line 13"/>
              <p:cNvSpPr/>
              <p:nvPr/>
            </p:nvSpPr>
            <p:spPr>
              <a:xfrm flipV="1">
                <a:off x="1519" y="1324"/>
                <a:ext cx="907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lgDash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09" name="Line 14"/>
              <p:cNvSpPr/>
              <p:nvPr/>
            </p:nvSpPr>
            <p:spPr>
              <a:xfrm flipV="1">
                <a:off x="1511" y="1464"/>
                <a:ext cx="907" cy="624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10" name="Line 15"/>
              <p:cNvSpPr/>
              <p:nvPr/>
            </p:nvSpPr>
            <p:spPr>
              <a:xfrm flipV="1">
                <a:off x="1519" y="1593"/>
                <a:ext cx="907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11" name="Line 16"/>
              <p:cNvSpPr/>
              <p:nvPr/>
            </p:nvSpPr>
            <p:spPr>
              <a:xfrm flipV="1">
                <a:off x="1519" y="1735"/>
                <a:ext cx="907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lgDash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80912" name="Line 17"/>
            <p:cNvSpPr/>
            <p:nvPr/>
          </p:nvSpPr>
          <p:spPr>
            <a:xfrm flipV="1">
              <a:off x="1519" y="1877"/>
              <a:ext cx="907" cy="62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03442" name="Rectangle 18"/>
          <p:cNvSpPr/>
          <p:nvPr/>
        </p:nvSpPr>
        <p:spPr>
          <a:xfrm>
            <a:off x="234950" y="331788"/>
            <a:ext cx="7154863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(3)当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= 3/2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可将狭缝处波阵面分成三个半波带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443" name="Text Box 19"/>
          <p:cNvSpPr txBox="1"/>
          <p:nvPr/>
        </p:nvSpPr>
        <p:spPr>
          <a:xfrm>
            <a:off x="1376363" y="5921375"/>
            <a:ext cx="760571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剩一个半波带发的光在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点处叠加为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亮纹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" name="Group 20"/>
          <p:cNvGrpSpPr/>
          <p:nvPr/>
        </p:nvGrpSpPr>
        <p:grpSpPr>
          <a:xfrm>
            <a:off x="2457450" y="2501900"/>
            <a:ext cx="1225550" cy="3022600"/>
            <a:chOff x="754" y="941"/>
            <a:chExt cx="772" cy="1904"/>
          </a:xfrm>
        </p:grpSpPr>
        <p:sp>
          <p:nvSpPr>
            <p:cNvPr id="80916" name="Text Box 21"/>
            <p:cNvSpPr txBox="1"/>
            <p:nvPr/>
          </p:nvSpPr>
          <p:spPr>
            <a:xfrm>
              <a:off x="1214" y="969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17" name="Group 22"/>
            <p:cNvGrpSpPr/>
            <p:nvPr/>
          </p:nvGrpSpPr>
          <p:grpSpPr>
            <a:xfrm>
              <a:off x="754" y="941"/>
              <a:ext cx="772" cy="1889"/>
              <a:chOff x="747" y="941"/>
              <a:chExt cx="772" cy="1889"/>
            </a:xfrm>
          </p:grpSpPr>
          <p:sp>
            <p:nvSpPr>
              <p:cNvPr id="80918" name="Line 23"/>
              <p:cNvSpPr/>
              <p:nvPr/>
            </p:nvSpPr>
            <p:spPr>
              <a:xfrm>
                <a:off x="747" y="1366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19" name="Line 24"/>
              <p:cNvSpPr/>
              <p:nvPr/>
            </p:nvSpPr>
            <p:spPr>
              <a:xfrm>
                <a:off x="747" y="1791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0" name="Line 25"/>
              <p:cNvSpPr/>
              <p:nvPr/>
            </p:nvSpPr>
            <p:spPr>
              <a:xfrm>
                <a:off x="747" y="1253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1" name="Line 26"/>
              <p:cNvSpPr/>
              <p:nvPr/>
            </p:nvSpPr>
            <p:spPr>
              <a:xfrm>
                <a:off x="747" y="1962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2" name="Line 27"/>
              <p:cNvSpPr/>
              <p:nvPr/>
            </p:nvSpPr>
            <p:spPr>
              <a:xfrm>
                <a:off x="747" y="2217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3" name="Line 28"/>
              <p:cNvSpPr/>
              <p:nvPr/>
            </p:nvSpPr>
            <p:spPr>
              <a:xfrm>
                <a:off x="754" y="1650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4" name="Line 29"/>
              <p:cNvSpPr/>
              <p:nvPr/>
            </p:nvSpPr>
            <p:spPr>
              <a:xfrm>
                <a:off x="747" y="1508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5" name="Rectangle 30"/>
              <p:cNvSpPr/>
              <p:nvPr/>
            </p:nvSpPr>
            <p:spPr>
              <a:xfrm>
                <a:off x="1463" y="941"/>
                <a:ext cx="56" cy="301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26" name="Rectangle 31"/>
              <p:cNvSpPr/>
              <p:nvPr/>
            </p:nvSpPr>
            <p:spPr>
              <a:xfrm>
                <a:off x="1463" y="2529"/>
                <a:ext cx="56" cy="301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27" name="Line 32"/>
              <p:cNvSpPr/>
              <p:nvPr/>
            </p:nvSpPr>
            <p:spPr>
              <a:xfrm>
                <a:off x="1491" y="1253"/>
                <a:ext cx="0" cy="136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28" name="Line 33"/>
              <p:cNvSpPr/>
              <p:nvPr/>
            </p:nvSpPr>
            <p:spPr>
              <a:xfrm>
                <a:off x="747" y="2358"/>
                <a:ext cx="74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29" name="Line 34"/>
              <p:cNvSpPr/>
              <p:nvPr/>
            </p:nvSpPr>
            <p:spPr>
              <a:xfrm>
                <a:off x="747" y="2103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30" name="Line 35"/>
              <p:cNvSpPr/>
              <p:nvPr/>
            </p:nvSpPr>
            <p:spPr>
              <a:xfrm>
                <a:off x="754" y="2500"/>
                <a:ext cx="744" cy="0"/>
              </a:xfrm>
              <a:prstGeom prst="line">
                <a:avLst/>
              </a:prstGeom>
              <a:ln w="444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80931" name="Text Box 36"/>
            <p:cNvSpPr txBox="1"/>
            <p:nvPr/>
          </p:nvSpPr>
          <p:spPr>
            <a:xfrm>
              <a:off x="1214" y="2557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37"/>
          <p:cNvGrpSpPr/>
          <p:nvPr/>
        </p:nvGrpSpPr>
        <p:grpSpPr>
          <a:xfrm>
            <a:off x="3627438" y="2951163"/>
            <a:ext cx="1296987" cy="1958975"/>
            <a:chOff x="4184" y="2387"/>
            <a:chExt cx="817" cy="1234"/>
          </a:xfrm>
        </p:grpSpPr>
        <p:sp>
          <p:nvSpPr>
            <p:cNvPr id="80933" name="Rectangle 38"/>
            <p:cNvSpPr/>
            <p:nvPr/>
          </p:nvSpPr>
          <p:spPr>
            <a:xfrm>
              <a:off x="4723" y="3294"/>
              <a:ext cx="2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34" name="Line 39"/>
            <p:cNvSpPr/>
            <p:nvPr/>
          </p:nvSpPr>
          <p:spPr>
            <a:xfrm>
              <a:off x="4184" y="2387"/>
              <a:ext cx="624" cy="964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8" name="Group 40"/>
          <p:cNvGrpSpPr/>
          <p:nvPr/>
        </p:nvGrpSpPr>
        <p:grpSpPr>
          <a:xfrm>
            <a:off x="3633788" y="4843463"/>
            <a:ext cx="1169987" cy="503237"/>
            <a:chOff x="1464" y="2376"/>
            <a:chExt cx="737" cy="317"/>
          </a:xfrm>
        </p:grpSpPr>
        <p:sp>
          <p:nvSpPr>
            <p:cNvPr id="80936" name="AutoShape 41"/>
            <p:cNvSpPr/>
            <p:nvPr/>
          </p:nvSpPr>
          <p:spPr>
            <a:xfrm rot="3300000">
              <a:off x="1743" y="2003"/>
              <a:ext cx="85" cy="737"/>
            </a:xfrm>
            <a:prstGeom prst="rightBrace">
              <a:avLst>
                <a:gd name="adj1" fmla="val 68521"/>
                <a:gd name="adj2" fmla="val 50000"/>
              </a:avLst>
            </a:prstGeom>
            <a:noFill/>
            <a:ln w="254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937" name="Rectangle 42"/>
            <p:cNvSpPr/>
            <p:nvPr/>
          </p:nvSpPr>
          <p:spPr>
            <a:xfrm>
              <a:off x="1774" y="2443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3/2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5246688" y="1960563"/>
            <a:ext cx="1831975" cy="855662"/>
            <a:chOff x="2426" y="1054"/>
            <a:chExt cx="1154" cy="539"/>
          </a:xfrm>
        </p:grpSpPr>
        <p:sp>
          <p:nvSpPr>
            <p:cNvPr id="80939" name="Rectangle 44"/>
            <p:cNvSpPr/>
            <p:nvPr/>
          </p:nvSpPr>
          <p:spPr>
            <a:xfrm>
              <a:off x="3078" y="1054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相消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0" name="Line 45"/>
            <p:cNvSpPr/>
            <p:nvPr/>
          </p:nvSpPr>
          <p:spPr>
            <a:xfrm flipV="1">
              <a:off x="2455" y="1196"/>
              <a:ext cx="623" cy="39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41" name="Line 46"/>
            <p:cNvSpPr/>
            <p:nvPr/>
          </p:nvSpPr>
          <p:spPr>
            <a:xfrm>
              <a:off x="2426" y="1196"/>
              <a:ext cx="652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42" name="Line 47"/>
            <p:cNvSpPr/>
            <p:nvPr/>
          </p:nvSpPr>
          <p:spPr>
            <a:xfrm flipV="1">
              <a:off x="2455" y="1196"/>
              <a:ext cx="623" cy="39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43" name="Line 48"/>
            <p:cNvSpPr/>
            <p:nvPr/>
          </p:nvSpPr>
          <p:spPr>
            <a:xfrm>
              <a:off x="2426" y="1196"/>
              <a:ext cx="652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roup 49"/>
          <p:cNvGrpSpPr/>
          <p:nvPr/>
        </p:nvGrpSpPr>
        <p:grpSpPr>
          <a:xfrm>
            <a:off x="5246688" y="2411413"/>
            <a:ext cx="1922462" cy="614362"/>
            <a:chOff x="2426" y="1366"/>
            <a:chExt cx="1211" cy="340"/>
          </a:xfrm>
        </p:grpSpPr>
        <p:sp>
          <p:nvSpPr>
            <p:cNvPr id="80945" name="Rectangle 50"/>
            <p:cNvSpPr/>
            <p:nvPr/>
          </p:nvSpPr>
          <p:spPr>
            <a:xfrm>
              <a:off x="3135" y="1451"/>
              <a:ext cx="502" cy="2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相消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6" name="Line 51"/>
            <p:cNvSpPr/>
            <p:nvPr/>
          </p:nvSpPr>
          <p:spPr>
            <a:xfrm>
              <a:off x="2426" y="1366"/>
              <a:ext cx="709" cy="227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47" name="Line 52"/>
            <p:cNvSpPr/>
            <p:nvPr/>
          </p:nvSpPr>
          <p:spPr>
            <a:xfrm flipV="1">
              <a:off x="2426" y="1593"/>
              <a:ext cx="709" cy="113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" name="Group 53"/>
          <p:cNvGrpSpPr/>
          <p:nvPr/>
        </p:nvGrpSpPr>
        <p:grpSpPr>
          <a:xfrm>
            <a:off x="5157788" y="1241425"/>
            <a:ext cx="1966912" cy="1349375"/>
            <a:chOff x="2370" y="629"/>
            <a:chExt cx="1239" cy="850"/>
          </a:xfrm>
        </p:grpSpPr>
        <p:sp>
          <p:nvSpPr>
            <p:cNvPr id="80949" name="Line 54"/>
            <p:cNvSpPr/>
            <p:nvPr/>
          </p:nvSpPr>
          <p:spPr>
            <a:xfrm flipV="1">
              <a:off x="2370" y="799"/>
              <a:ext cx="822" cy="283"/>
            </a:xfrm>
            <a:prstGeom prst="line">
              <a:avLst/>
            </a:prstGeom>
            <a:ln w="12700" cap="flat" cmpd="sng">
              <a:solidFill>
                <a:srgbClr val="9933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50" name="Line 55"/>
            <p:cNvSpPr/>
            <p:nvPr/>
          </p:nvSpPr>
          <p:spPr>
            <a:xfrm flipV="1">
              <a:off x="2426" y="799"/>
              <a:ext cx="766" cy="680"/>
            </a:xfrm>
            <a:prstGeom prst="line">
              <a:avLst/>
            </a:prstGeom>
            <a:ln w="12700" cap="flat" cmpd="sng">
              <a:solidFill>
                <a:srgbClr val="9933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51" name="Rectangle 56"/>
            <p:cNvSpPr/>
            <p:nvPr/>
          </p:nvSpPr>
          <p:spPr>
            <a:xfrm>
              <a:off x="3107" y="629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相消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2" name="Group 57"/>
          <p:cNvGrpSpPr/>
          <p:nvPr/>
        </p:nvGrpSpPr>
        <p:grpSpPr>
          <a:xfrm>
            <a:off x="4976813" y="1736725"/>
            <a:ext cx="420687" cy="1581150"/>
            <a:chOff x="3143" y="913"/>
            <a:chExt cx="265" cy="996"/>
          </a:xfrm>
        </p:grpSpPr>
        <p:sp>
          <p:nvSpPr>
            <p:cNvPr id="80953" name="Rectangle 58"/>
            <p:cNvSpPr/>
            <p:nvPr/>
          </p:nvSpPr>
          <p:spPr>
            <a:xfrm>
              <a:off x="3143" y="913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4" name="Rectangle 59"/>
            <p:cNvSpPr/>
            <p:nvPr/>
          </p:nvSpPr>
          <p:spPr>
            <a:xfrm>
              <a:off x="3172" y="1083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5" name="Rectangle 60"/>
            <p:cNvSpPr/>
            <p:nvPr/>
          </p:nvSpPr>
          <p:spPr>
            <a:xfrm>
              <a:off x="3172" y="1224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6" name="Rectangle 61"/>
            <p:cNvSpPr/>
            <p:nvPr/>
          </p:nvSpPr>
          <p:spPr>
            <a:xfrm>
              <a:off x="3172" y="1366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7" name="Rectangle 62"/>
            <p:cNvSpPr/>
            <p:nvPr/>
          </p:nvSpPr>
          <p:spPr>
            <a:xfrm>
              <a:off x="3172" y="1508"/>
              <a:ext cx="23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2’</a:t>
              </a:r>
              <a:endPara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8" name="Rectangle 63"/>
            <p:cNvSpPr/>
            <p:nvPr/>
          </p:nvSpPr>
          <p:spPr>
            <a:xfrm>
              <a:off x="3172" y="1678"/>
              <a:ext cx="23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3’</a:t>
              </a:r>
              <a:endPara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64"/>
          <p:cNvGrpSpPr/>
          <p:nvPr/>
        </p:nvGrpSpPr>
        <p:grpSpPr>
          <a:xfrm>
            <a:off x="3581400" y="1736725"/>
            <a:ext cx="412750" cy="1709738"/>
            <a:chOff x="1463" y="913"/>
            <a:chExt cx="260" cy="1077"/>
          </a:xfrm>
        </p:grpSpPr>
        <p:sp>
          <p:nvSpPr>
            <p:cNvPr id="80960" name="Rectangle 65"/>
            <p:cNvSpPr/>
            <p:nvPr/>
          </p:nvSpPr>
          <p:spPr>
            <a:xfrm>
              <a:off x="1491" y="913"/>
              <a:ext cx="2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61" name="Arc 66"/>
            <p:cNvSpPr/>
            <p:nvPr/>
          </p:nvSpPr>
          <p:spPr>
            <a:xfrm rot="-10238289" flipH="1">
              <a:off x="1463" y="1848"/>
              <a:ext cx="170" cy="1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 cap="flat" cmpd="sng">
              <a:solidFill>
                <a:srgbClr val="9933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62" name="Line 67"/>
            <p:cNvSpPr/>
            <p:nvPr/>
          </p:nvSpPr>
          <p:spPr>
            <a:xfrm flipV="1">
              <a:off x="1548" y="1168"/>
              <a:ext cx="113" cy="7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63" name="Rectangle 68"/>
            <p:cNvSpPr/>
            <p:nvPr/>
          </p:nvSpPr>
          <p:spPr>
            <a:xfrm>
              <a:off x="1491" y="913"/>
              <a:ext cx="2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64" name="Line 69"/>
            <p:cNvSpPr/>
            <p:nvPr/>
          </p:nvSpPr>
          <p:spPr>
            <a:xfrm flipV="1">
              <a:off x="1548" y="1168"/>
              <a:ext cx="113" cy="7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65" name="Rectangle 70"/>
            <p:cNvSpPr/>
            <p:nvPr/>
          </p:nvSpPr>
          <p:spPr>
            <a:xfrm>
              <a:off x="1491" y="913"/>
              <a:ext cx="2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66" name="Line 71"/>
            <p:cNvSpPr/>
            <p:nvPr/>
          </p:nvSpPr>
          <p:spPr>
            <a:xfrm flipV="1">
              <a:off x="1548" y="1168"/>
              <a:ext cx="113" cy="7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4" name="Group 72"/>
          <p:cNvGrpSpPr/>
          <p:nvPr/>
        </p:nvGrpSpPr>
        <p:grpSpPr>
          <a:xfrm>
            <a:off x="1682750" y="2952750"/>
            <a:ext cx="1768475" cy="2019300"/>
            <a:chOff x="811" y="1678"/>
            <a:chExt cx="1113" cy="1305"/>
          </a:xfrm>
        </p:grpSpPr>
        <p:grpSp>
          <p:nvGrpSpPr>
            <p:cNvPr id="80968" name="Group 73"/>
            <p:cNvGrpSpPr/>
            <p:nvPr/>
          </p:nvGrpSpPr>
          <p:grpSpPr>
            <a:xfrm>
              <a:off x="811" y="1763"/>
              <a:ext cx="630" cy="1104"/>
              <a:chOff x="0" y="1286"/>
              <a:chExt cx="630" cy="1104"/>
            </a:xfrm>
          </p:grpSpPr>
          <p:sp>
            <p:nvSpPr>
              <p:cNvPr id="80969" name="Rectangle 74"/>
              <p:cNvSpPr/>
              <p:nvPr/>
            </p:nvSpPr>
            <p:spPr>
              <a:xfrm>
                <a:off x="0" y="1286"/>
                <a:ext cx="630" cy="2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zh-CN" altLang="en-US" sz="20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半波带</a:t>
                </a:r>
                <a:endParaRPr lang="zh-CN" altLang="en-US" sz="2000" dirty="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0" name="Rectangle 75"/>
              <p:cNvSpPr/>
              <p:nvPr/>
            </p:nvSpPr>
            <p:spPr>
              <a:xfrm>
                <a:off x="0" y="2132"/>
                <a:ext cx="630" cy="2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zh-CN" altLang="en-US" sz="20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半波带</a:t>
                </a:r>
                <a:endParaRPr lang="zh-CN" altLang="en-US" sz="2000" dirty="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1" name="Rectangle 76"/>
              <p:cNvSpPr/>
              <p:nvPr/>
            </p:nvSpPr>
            <p:spPr>
              <a:xfrm>
                <a:off x="0" y="1709"/>
                <a:ext cx="630" cy="2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zh-CN" altLang="en-US" sz="20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半波带</a:t>
                </a:r>
                <a:endParaRPr lang="zh-CN" altLang="en-US" sz="2000" dirty="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0972" name="Group 77"/>
            <p:cNvGrpSpPr/>
            <p:nvPr/>
          </p:nvGrpSpPr>
          <p:grpSpPr>
            <a:xfrm>
              <a:off x="1868" y="1678"/>
              <a:ext cx="56" cy="1305"/>
              <a:chOff x="1066" y="1196"/>
              <a:chExt cx="56" cy="1305"/>
            </a:xfrm>
          </p:grpSpPr>
          <p:sp>
            <p:nvSpPr>
              <p:cNvPr id="80973" name="AutoShape 78"/>
              <p:cNvSpPr/>
              <p:nvPr/>
            </p:nvSpPr>
            <p:spPr>
              <a:xfrm>
                <a:off x="1066" y="1196"/>
                <a:ext cx="56" cy="426"/>
              </a:xfrm>
              <a:prstGeom prst="leftBrace">
                <a:avLst>
                  <a:gd name="adj1" fmla="val 62125"/>
                  <a:gd name="adj2" fmla="val 50000"/>
                </a:avLst>
              </a:prstGeom>
              <a:noFill/>
              <a:ln w="2857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4" name="AutoShape 79"/>
              <p:cNvSpPr/>
              <p:nvPr/>
            </p:nvSpPr>
            <p:spPr>
              <a:xfrm>
                <a:off x="1066" y="1650"/>
                <a:ext cx="56" cy="426"/>
              </a:xfrm>
              <a:prstGeom prst="leftBrace">
                <a:avLst>
                  <a:gd name="adj1" fmla="val 62125"/>
                  <a:gd name="adj2" fmla="val 50000"/>
                </a:avLst>
              </a:prstGeom>
              <a:noFill/>
              <a:ln w="2857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5" name="AutoShape 80"/>
              <p:cNvSpPr/>
              <p:nvPr/>
            </p:nvSpPr>
            <p:spPr>
              <a:xfrm>
                <a:off x="1066" y="2075"/>
                <a:ext cx="56" cy="426"/>
              </a:xfrm>
              <a:prstGeom prst="leftBrace">
                <a:avLst>
                  <a:gd name="adj1" fmla="val 62125"/>
                  <a:gd name="adj2" fmla="val 50000"/>
                </a:avLst>
              </a:prstGeom>
              <a:noFill/>
              <a:ln w="2857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0976" name="Group 81"/>
            <p:cNvGrpSpPr/>
            <p:nvPr/>
          </p:nvGrpSpPr>
          <p:grpSpPr>
            <a:xfrm>
              <a:off x="1330" y="1747"/>
              <a:ext cx="389" cy="1151"/>
              <a:chOff x="527" y="1265"/>
              <a:chExt cx="389" cy="1151"/>
            </a:xfrm>
          </p:grpSpPr>
          <p:sp>
            <p:nvSpPr>
              <p:cNvPr id="80977" name="Text Box 82"/>
              <p:cNvSpPr txBox="1"/>
              <p:nvPr/>
            </p:nvSpPr>
            <p:spPr>
              <a:xfrm>
                <a:off x="527" y="1686"/>
                <a:ext cx="361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a/3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8" name="Text Box 83"/>
              <p:cNvSpPr txBox="1"/>
              <p:nvPr/>
            </p:nvSpPr>
            <p:spPr>
              <a:xfrm>
                <a:off x="555" y="1265"/>
                <a:ext cx="361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a/3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979" name="Text Box 84"/>
              <p:cNvSpPr txBox="1"/>
              <p:nvPr/>
            </p:nvSpPr>
            <p:spPr>
              <a:xfrm>
                <a:off x="555" y="2119"/>
                <a:ext cx="361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a/3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8" name="Group 85"/>
          <p:cNvGrpSpPr/>
          <p:nvPr/>
        </p:nvGrpSpPr>
        <p:grpSpPr>
          <a:xfrm>
            <a:off x="5157788" y="3355975"/>
            <a:ext cx="2341562" cy="720725"/>
            <a:chOff x="3220" y="1905"/>
            <a:chExt cx="1475" cy="454"/>
          </a:xfrm>
        </p:grpSpPr>
        <p:sp>
          <p:nvSpPr>
            <p:cNvPr id="80981" name="AutoShape 86"/>
            <p:cNvSpPr/>
            <p:nvPr/>
          </p:nvSpPr>
          <p:spPr>
            <a:xfrm>
              <a:off x="3220" y="1905"/>
              <a:ext cx="170" cy="454"/>
            </a:xfrm>
            <a:prstGeom prst="rightBrace">
              <a:avLst>
                <a:gd name="adj1" fmla="val 21105"/>
                <a:gd name="adj2" fmla="val 50000"/>
              </a:avLst>
            </a:prstGeom>
            <a:noFill/>
            <a:ln w="25400" cap="flat" cmpd="sng">
              <a:solidFill>
                <a:srgbClr val="9933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982" name="Text Box 87"/>
            <p:cNvSpPr txBox="1"/>
            <p:nvPr/>
          </p:nvSpPr>
          <p:spPr>
            <a:xfrm>
              <a:off x="3447" y="1962"/>
              <a:ext cx="124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剩下半波带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983" name="Text Box 88"/>
            <p:cNvSpPr txBox="1"/>
            <p:nvPr/>
          </p:nvSpPr>
          <p:spPr>
            <a:xfrm>
              <a:off x="3447" y="1962"/>
              <a:ext cx="124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剩下半波带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3513" name="Rectangle 89"/>
          <p:cNvSpPr/>
          <p:nvPr/>
        </p:nvSpPr>
        <p:spPr>
          <a:xfrm>
            <a:off x="3589338" y="3419475"/>
            <a:ext cx="720725" cy="427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/2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514" name="Rectangle 90"/>
          <p:cNvSpPr/>
          <p:nvPr/>
        </p:nvSpPr>
        <p:spPr>
          <a:xfrm>
            <a:off x="3589338" y="4067175"/>
            <a:ext cx="720725" cy="427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/2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515" name="Rectangle 91"/>
          <p:cNvSpPr/>
          <p:nvPr/>
        </p:nvSpPr>
        <p:spPr>
          <a:xfrm>
            <a:off x="3589338" y="4716463"/>
            <a:ext cx="720725" cy="4270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/2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42" grpId="0"/>
      <p:bldP spid="103443" grpId="0"/>
      <p:bldP spid="103513" grpId="0"/>
      <p:bldP spid="103514" grpId="0"/>
      <p:bldP spid="1035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Text Box 2"/>
          <p:cNvSpPr txBox="1"/>
          <p:nvPr/>
        </p:nvSpPr>
        <p:spPr>
          <a:xfrm>
            <a:off x="234950" y="160338"/>
            <a:ext cx="2527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3600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 论</a:t>
            </a:r>
            <a:endParaRPr lang="zh-CN" altLang="en-US" sz="3600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2413000" y="2921000"/>
          <a:ext cx="3492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" name="" r:id="rId1" imgW="127000" imgH="177165" progId="Equation.3">
                  <p:embed/>
                </p:oleObj>
              </mc:Choice>
              <mc:Fallback>
                <p:oleObj name="" r:id="rId1" imgW="127000" imgH="177165" progId="Equation.3">
                  <p:embed/>
                  <p:pic>
                    <p:nvPicPr>
                      <p:cNvPr id="0" name="图片 33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3000" y="2921000"/>
                        <a:ext cx="349250" cy="48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4"/>
          <p:cNvSpPr/>
          <p:nvPr/>
        </p:nvSpPr>
        <p:spPr>
          <a:xfrm>
            <a:off x="3890963" y="2846388"/>
            <a:ext cx="19653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中央明纹</a:t>
            </a:r>
            <a:endParaRPr lang="zh-CN" altLang="zh-CN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104453" name="Object 5"/>
          <p:cNvGraphicFramePr>
            <a:graphicFrameLocks noChangeAspect="1"/>
          </p:cNvGraphicFramePr>
          <p:nvPr/>
        </p:nvGraphicFramePr>
        <p:xfrm>
          <a:off x="2198688" y="3729038"/>
          <a:ext cx="857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" r:id="rId3" imgW="316865" imgH="177165" progId="Equation.3">
                  <p:embed/>
                </p:oleObj>
              </mc:Choice>
              <mc:Fallback>
                <p:oleObj name="" r:id="rId3" imgW="316865" imgH="177165" progId="Equation.3">
                  <p:embed/>
                  <p:pic>
                    <p:nvPicPr>
                      <p:cNvPr id="0" name="图片 33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8688" y="3729038"/>
                        <a:ext cx="8572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/>
          <p:cNvSpPr txBox="1"/>
          <p:nvPr/>
        </p:nvSpPr>
        <p:spPr>
          <a:xfrm>
            <a:off x="3819525" y="3778250"/>
            <a:ext cx="30416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noProof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干涉相消（</a:t>
            </a:r>
            <a:r>
              <a:rPr lang="zh-CN" noProof="1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暗纹</a:t>
            </a:r>
            <a:r>
              <a:rPr lang="zh-CN" noProof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）</a:t>
            </a:r>
            <a:endParaRPr lang="en-US" altLang="zh-CN" noProof="1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2089150" y="4510088"/>
          <a:ext cx="17351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" r:id="rId5" imgW="749300" imgH="393700" progId="Equation.3">
                  <p:embed/>
                </p:oleObj>
              </mc:Choice>
              <mc:Fallback>
                <p:oleObj name="" r:id="rId5" imgW="749300" imgH="393700" progId="Equation.3">
                  <p:embed/>
                  <p:pic>
                    <p:nvPicPr>
                      <p:cNvPr id="0" name="图片 33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9150" y="4510088"/>
                        <a:ext cx="1735138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6" name="Text Box 8"/>
          <p:cNvSpPr txBox="1"/>
          <p:nvPr/>
        </p:nvSpPr>
        <p:spPr>
          <a:xfrm>
            <a:off x="3849688" y="4702175"/>
            <a:ext cx="3043238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noProof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干涉加强（</a:t>
            </a:r>
            <a:r>
              <a:rPr lang="zh-CN" noProof="1" dirty="0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明纹</a:t>
            </a:r>
            <a:r>
              <a:rPr lang="zh-CN" noProof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）</a:t>
            </a:r>
            <a:endParaRPr lang="en-US" altLang="zh-CN" noProof="1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左大括号 16385"/>
          <p:cNvSpPr/>
          <p:nvPr/>
        </p:nvSpPr>
        <p:spPr>
          <a:xfrm>
            <a:off x="1743075" y="3051175"/>
            <a:ext cx="244475" cy="1933575"/>
          </a:xfrm>
          <a:prstGeom prst="leftBrace">
            <a:avLst>
              <a:gd name="adj1" fmla="val 54375"/>
              <a:gd name="adj2" fmla="val 5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4450" y="3730625"/>
          <a:ext cx="16351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" r:id="rId7" imgW="1671320" imgH="517525" progId="Equation.KSEE3">
                  <p:embed/>
                </p:oleObj>
              </mc:Choice>
              <mc:Fallback>
                <p:oleObj name="" r:id="rId7" imgW="1671320" imgH="517525" progId="Equation.KSEE3">
                  <p:embed/>
                  <p:pic>
                    <p:nvPicPr>
                      <p:cNvPr id="0" name="图片 33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50" y="3730625"/>
                        <a:ext cx="1635125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/>
          <p:nvPr/>
        </p:nvSpPr>
        <p:spPr>
          <a:xfrm>
            <a:off x="6740525" y="5861050"/>
            <a:ext cx="20574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k=1,2,3…</a:t>
            </a:r>
            <a:endParaRPr lang="en-US" altLang="zh-CN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3" name="文本框 16392"/>
          <p:cNvSpPr txBox="1"/>
          <p:nvPr/>
        </p:nvSpPr>
        <p:spPr>
          <a:xfrm>
            <a:off x="7027863" y="3478213"/>
            <a:ext cx="1549400" cy="730250"/>
          </a:xfrm>
          <a:prstGeom prst="rect">
            <a:avLst/>
          </a:prstGeom>
          <a:gradFill rotWithShape="1">
            <a:gsLst>
              <a:gs pos="0">
                <a:srgbClr val="C3F4F4"/>
              </a:gs>
              <a:gs pos="50000">
                <a:srgbClr val="CCFFFF">
                  <a:alpha val="50000"/>
                </a:srgbClr>
              </a:gs>
              <a:gs pos="100000">
                <a:srgbClr val="C3F4F4"/>
              </a:gs>
            </a:gsLst>
            <a:lin ang="5400000" scaled="1"/>
            <a:tileRect/>
          </a:gradFill>
          <a:ln w="19050" cap="flat" cmpd="sng">
            <a:solidFill>
              <a:srgbClr val="99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2" charset="-122"/>
              </a:rPr>
              <a:t>k</a:t>
            </a:r>
            <a:endParaRPr lang="en-US" altLang="zh-CN" sz="2400" i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个半波带</a:t>
            </a:r>
            <a:endParaRPr lang="zh-CN" altLang="zh-CN" sz="24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6394" name="组合 16393"/>
          <p:cNvGrpSpPr/>
          <p:nvPr/>
        </p:nvGrpSpPr>
        <p:grpSpPr>
          <a:xfrm>
            <a:off x="6740525" y="4525963"/>
            <a:ext cx="2438400" cy="917575"/>
            <a:chOff x="0" y="0"/>
            <a:chExt cx="1536" cy="578"/>
          </a:xfrm>
        </p:grpSpPr>
        <p:sp>
          <p:nvSpPr>
            <p:cNvPr id="81933" name="矩形 16394"/>
            <p:cNvSpPr/>
            <p:nvPr/>
          </p:nvSpPr>
          <p:spPr>
            <a:xfrm>
              <a:off x="234" y="0"/>
              <a:ext cx="968" cy="537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rgbClr val="FFFFFF"/>
                </a:gs>
                <a:gs pos="100000">
                  <a:srgbClr val="FFCCCC"/>
                </a:gs>
              </a:gsLst>
              <a:lin ang="5400000" scaled="1"/>
              <a:tileRect/>
            </a:gra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4" name="文本框 16395"/>
            <p:cNvSpPr txBox="1"/>
            <p:nvPr/>
          </p:nvSpPr>
          <p:spPr>
            <a:xfrm>
              <a:off x="0" y="249"/>
              <a:ext cx="153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  <a:ea typeface="黑体" panose="02010609060101010101" pitchFamily="2" charset="-122"/>
                </a:rPr>
                <a:t>     </a:t>
              </a:r>
              <a:r>
                <a:rPr lang="zh-CN" altLang="zh-CN" sz="24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个半波带</a:t>
              </a:r>
              <a:endParaRPr lang="zh-CN" altLang="zh-CN" sz="24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81935" name="对象 16396"/>
            <p:cNvGraphicFramePr>
              <a:graphicFrameLocks noChangeAspect="1"/>
            </p:cNvGraphicFramePr>
            <p:nvPr/>
          </p:nvGraphicFramePr>
          <p:xfrm>
            <a:off x="396" y="56"/>
            <a:ext cx="63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" name="" r:id="rId9" imgW="393700" imgH="177165" progId="Equation.3">
                    <p:embed/>
                  </p:oleObj>
                </mc:Choice>
                <mc:Fallback>
                  <p:oleObj name="" r:id="rId9" imgW="393700" imgH="177165" progId="Equation.3">
                    <p:embed/>
                    <p:pic>
                      <p:nvPicPr>
                        <p:cNvPr id="0" name="图片 334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6" y="56"/>
                          <a:ext cx="63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对象 5"/>
          <p:cNvGraphicFramePr/>
          <p:nvPr/>
        </p:nvGraphicFramePr>
        <p:xfrm>
          <a:off x="400050" y="5594350"/>
          <a:ext cx="20843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" name="" r:id="rId11" imgW="825500" imgH="393700" progId="Equation.KSEE3">
                  <p:embed/>
                </p:oleObj>
              </mc:Choice>
              <mc:Fallback>
                <p:oleObj name="" r:id="rId11" imgW="825500" imgH="393700" progId="Equation.KSEE3">
                  <p:embed/>
                  <p:pic>
                    <p:nvPicPr>
                      <p:cNvPr id="0" name="图片 33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050" y="5594350"/>
                        <a:ext cx="2084388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5" name="文本框 16404"/>
          <p:cNvSpPr txBox="1"/>
          <p:nvPr/>
        </p:nvSpPr>
        <p:spPr>
          <a:xfrm>
            <a:off x="2762250" y="5889625"/>
            <a:ext cx="3352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（介于</a:t>
            </a:r>
            <a:r>
              <a:rPr lang="zh-CN" altLang="zh-CN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明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暗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之间）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406" name="文本框 16405"/>
          <p:cNvSpPr txBox="1"/>
          <p:nvPr/>
        </p:nvSpPr>
        <p:spPr>
          <a:xfrm>
            <a:off x="2144713" y="942975"/>
            <a:ext cx="40386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分割成</a:t>
            </a:r>
            <a:r>
              <a:rPr lang="zh-CN" altLang="zh-CN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偶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数个半波带，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407" name="文本框 16406"/>
          <p:cNvSpPr txBox="1"/>
          <p:nvPr/>
        </p:nvSpPr>
        <p:spPr>
          <a:xfrm>
            <a:off x="2171700" y="1857375"/>
            <a:ext cx="4114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分割成</a:t>
            </a:r>
            <a:r>
              <a:rPr lang="zh-CN" altLang="zh-CN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奇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数个半波带，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408" name="矩形 16407"/>
          <p:cNvSpPr/>
          <p:nvPr/>
        </p:nvSpPr>
        <p:spPr>
          <a:xfrm>
            <a:off x="5659438" y="990600"/>
            <a:ext cx="25050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i="1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P </a:t>
            </a:r>
            <a:r>
              <a:rPr lang="zh-CN" altLang="zh-CN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点为暗纹。</a:t>
            </a:r>
            <a:endParaRPr lang="zh-CN" altLang="zh-CN" dirty="0">
              <a:solidFill>
                <a:srgbClr val="9900CC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409" name="矩形 16408"/>
          <p:cNvSpPr/>
          <p:nvPr/>
        </p:nvSpPr>
        <p:spPr>
          <a:xfrm>
            <a:off x="5726113" y="1857375"/>
            <a:ext cx="2590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P </a:t>
            </a:r>
            <a:r>
              <a:rPr lang="zh-CN" altLang="zh-CN" dirty="0">
                <a:solidFill>
                  <a:srgbClr val="99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点为明纹。</a:t>
            </a:r>
            <a:endParaRPr lang="zh-CN" altLang="zh-CN" sz="3600" dirty="0">
              <a:solidFill>
                <a:srgbClr val="9900CC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410" name="左大括号 16409"/>
          <p:cNvSpPr/>
          <p:nvPr/>
        </p:nvSpPr>
        <p:spPr>
          <a:xfrm>
            <a:off x="1973263" y="1247775"/>
            <a:ext cx="152400" cy="990600"/>
          </a:xfrm>
          <a:prstGeom prst="leftBrace">
            <a:avLst>
              <a:gd name="adj1" fmla="val 53625"/>
              <a:gd name="adj2" fmla="val 50000"/>
            </a:avLst>
          </a:prstGeom>
          <a:noFill/>
          <a:ln w="28575" cap="flat" cmpd="sng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2" name="文本框 16411"/>
          <p:cNvSpPr txBox="1"/>
          <p:nvPr/>
        </p:nvSpPr>
        <p:spPr>
          <a:xfrm>
            <a:off x="544513" y="1400175"/>
            <a:ext cx="1905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波面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AB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/>
      <p:bldP spid="104452" grpId="0"/>
      <p:bldP spid="104454" grpId="0"/>
      <p:bldP spid="104456" grpId="0"/>
      <p:bldP spid="5" grpId="0"/>
      <p:bldP spid="16393" grpId="0" bldLvl="0" animBg="1"/>
      <p:bldP spid="16406" grpId="0"/>
      <p:bldP spid="16407" grpId="0"/>
      <p:bldP spid="16408" grpId="0"/>
      <p:bldP spid="16409" grpId="0"/>
      <p:bldP spid="16412" grpId="0"/>
      <p:bldP spid="164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Rectangle 2"/>
          <p:cNvSpPr>
            <a:spLocks noGrp="1"/>
          </p:cNvSpPr>
          <p:nvPr/>
        </p:nvSpPr>
        <p:spPr>
          <a:xfrm>
            <a:off x="207963" y="3810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zh-CN" altLang="en-US" sz="4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练  习</a:t>
            </a:r>
            <a:endParaRPr lang="zh-CN" altLang="en-US" sz="4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6" name="文本框 4"/>
          <p:cNvSpPr txBox="1"/>
          <p:nvPr/>
        </p:nvSpPr>
        <p:spPr>
          <a:xfrm>
            <a:off x="96838" y="1181100"/>
            <a:ext cx="8807450" cy="304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用波长为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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的单色光垂直照射单缝，若屏上的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点为第二级明条纹位置，则由单缝两边缘发出的光到达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点处的光程差为</a:t>
            </a:r>
            <a:r>
              <a:rPr lang="zh-CN" altLang="en-US" u="sng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点来看，对该光波而言，狭缝处的波阵面可分成的半波带的个数为</a:t>
            </a:r>
            <a:r>
              <a:rPr lang="zh-CN" altLang="en-US" u="sng" dirty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6541" name="Object 45"/>
          <p:cNvGraphicFramePr>
            <a:graphicFrameLocks noChangeAspect="1"/>
          </p:cNvGraphicFramePr>
          <p:nvPr/>
        </p:nvGraphicFramePr>
        <p:xfrm>
          <a:off x="2384425" y="2805113"/>
          <a:ext cx="87153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" r:id="rId1" imgW="342900" imgH="393700" progId="Equation.3">
                  <p:embed/>
                </p:oleObj>
              </mc:Choice>
              <mc:Fallback>
                <p:oleObj name="" r:id="rId1" imgW="342900" imgH="393700" progId="Equation.3">
                  <p:embed/>
                  <p:pic>
                    <p:nvPicPr>
                      <p:cNvPr id="0" name="图片 33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4425" y="2805113"/>
                        <a:ext cx="871538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5"/>
          <p:cNvGraphicFramePr>
            <a:graphicFrameLocks noChangeAspect="1"/>
          </p:cNvGraphicFramePr>
          <p:nvPr/>
        </p:nvGraphicFramePr>
        <p:xfrm>
          <a:off x="6619875" y="3546475"/>
          <a:ext cx="4968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" r:id="rId3" imgW="114300" imgH="177165" progId="Equation.3">
                  <p:embed/>
                </p:oleObj>
              </mc:Choice>
              <mc:Fallback>
                <p:oleObj name="" r:id="rId3" imgW="114300" imgH="177165" progId="Equation.3">
                  <p:embed/>
                  <p:pic>
                    <p:nvPicPr>
                      <p:cNvPr id="0" name="图片 33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9875" y="3546475"/>
                        <a:ext cx="496888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矩形 18433"/>
          <p:cNvSpPr/>
          <p:nvPr/>
        </p:nvSpPr>
        <p:spPr>
          <a:xfrm>
            <a:off x="290513" y="1417638"/>
            <a:ext cx="8458200" cy="39608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5" name="组合 18434"/>
          <p:cNvGrpSpPr/>
          <p:nvPr/>
        </p:nvGrpSpPr>
        <p:grpSpPr>
          <a:xfrm>
            <a:off x="684213" y="1546225"/>
            <a:ext cx="7981950" cy="2747963"/>
            <a:chOff x="0" y="0"/>
            <a:chExt cx="5028" cy="1731"/>
          </a:xfrm>
        </p:grpSpPr>
        <p:graphicFrame>
          <p:nvGraphicFramePr>
            <p:cNvPr id="83971" name="对象 18435"/>
            <p:cNvGraphicFramePr>
              <a:graphicFrameLocks noChangeAspect="1"/>
            </p:cNvGraphicFramePr>
            <p:nvPr/>
          </p:nvGraphicFramePr>
          <p:xfrm>
            <a:off x="4502" y="1273"/>
            <a:ext cx="526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7" name="" r:id="rId1" imgW="342900" imgH="203200" progId="Equation.3">
                    <p:embed/>
                  </p:oleObj>
                </mc:Choice>
                <mc:Fallback>
                  <p:oleObj name="" r:id="rId1" imgW="342900" imgH="203200" progId="Equation.3">
                    <p:embed/>
                    <p:pic>
                      <p:nvPicPr>
                        <p:cNvPr id="0" name="图片 334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502" y="1273"/>
                          <a:ext cx="526" cy="3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2" name="直接连接符 18436"/>
            <p:cNvSpPr/>
            <p:nvPr/>
          </p:nvSpPr>
          <p:spPr>
            <a:xfrm flipV="1">
              <a:off x="2208" y="0"/>
              <a:ext cx="0" cy="129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pSp>
          <p:nvGrpSpPr>
            <p:cNvPr id="83973" name="组合 18437"/>
            <p:cNvGrpSpPr/>
            <p:nvPr/>
          </p:nvGrpSpPr>
          <p:grpSpPr>
            <a:xfrm>
              <a:off x="288" y="1152"/>
              <a:ext cx="3888" cy="144"/>
              <a:chOff x="0" y="0"/>
              <a:chExt cx="3888" cy="96"/>
            </a:xfrm>
          </p:grpSpPr>
          <p:sp>
            <p:nvSpPr>
              <p:cNvPr id="83974" name="直接连接符 18438"/>
              <p:cNvSpPr/>
              <p:nvPr/>
            </p:nvSpPr>
            <p:spPr>
              <a:xfrm>
                <a:off x="2544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975" name="直接连接符 18439"/>
              <p:cNvSpPr/>
              <p:nvPr/>
            </p:nvSpPr>
            <p:spPr>
              <a:xfrm>
                <a:off x="3216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976" name="直接连接符 18440"/>
              <p:cNvSpPr/>
              <p:nvPr/>
            </p:nvSpPr>
            <p:spPr>
              <a:xfrm>
                <a:off x="3888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977" name="直接连接符 18441"/>
              <p:cNvSpPr/>
              <p:nvPr/>
            </p:nvSpPr>
            <p:spPr>
              <a:xfrm>
                <a:off x="1310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978" name="直接连接符 18442"/>
              <p:cNvSpPr/>
              <p:nvPr/>
            </p:nvSpPr>
            <p:spPr>
              <a:xfrm>
                <a:off x="624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979" name="直接连接符 18443"/>
              <p:cNvSpPr/>
              <p:nvPr/>
            </p:nvSpPr>
            <p:spPr>
              <a:xfrm>
                <a:off x="0" y="0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980" name="未知"/>
            <p:cNvSpPr/>
            <p:nvPr/>
          </p:nvSpPr>
          <p:spPr>
            <a:xfrm>
              <a:off x="1596" y="288"/>
              <a:ext cx="1230" cy="1014"/>
            </a:xfrm>
            <a:custGeom>
              <a:avLst/>
              <a:gdLst/>
              <a:ahLst/>
              <a:cxnLst/>
              <a:pathLst>
                <a:path w="1230" h="1014">
                  <a:moveTo>
                    <a:pt x="0" y="1014"/>
                  </a:moveTo>
                  <a:cubicBezTo>
                    <a:pt x="31" y="982"/>
                    <a:pt x="91" y="988"/>
                    <a:pt x="192" y="819"/>
                  </a:cubicBezTo>
                  <a:cubicBezTo>
                    <a:pt x="293" y="650"/>
                    <a:pt x="463" y="0"/>
                    <a:pt x="605" y="0"/>
                  </a:cubicBezTo>
                  <a:cubicBezTo>
                    <a:pt x="747" y="0"/>
                    <a:pt x="942" y="651"/>
                    <a:pt x="1046" y="819"/>
                  </a:cubicBezTo>
                  <a:cubicBezTo>
                    <a:pt x="1150" y="987"/>
                    <a:pt x="1192" y="969"/>
                    <a:pt x="1230" y="100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83981" name="对象 18445"/>
            <p:cNvGraphicFramePr>
              <a:graphicFrameLocks noChangeAspect="1"/>
            </p:cNvGraphicFramePr>
            <p:nvPr/>
          </p:nvGraphicFramePr>
          <p:xfrm>
            <a:off x="2256" y="0"/>
            <a:ext cx="33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8" name="" r:id="rId3" imgW="165100" imgH="228600" progId="Equation.3">
                    <p:embed/>
                  </p:oleObj>
                </mc:Choice>
                <mc:Fallback>
                  <p:oleObj name="" r:id="rId3" imgW="165100" imgH="228600" progId="Equation.3">
                    <p:embed/>
                    <p:pic>
                      <p:nvPicPr>
                        <p:cNvPr id="0" name="图片 334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56" y="0"/>
                          <a:ext cx="332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2" name="直接连接符 18446"/>
            <p:cNvSpPr/>
            <p:nvPr/>
          </p:nvSpPr>
          <p:spPr>
            <a:xfrm>
              <a:off x="0" y="1296"/>
              <a:ext cx="48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83983" name="对象 18447"/>
            <p:cNvGraphicFramePr>
              <a:graphicFrameLocks noChangeAspect="1"/>
            </p:cNvGraphicFramePr>
            <p:nvPr/>
          </p:nvGraphicFramePr>
          <p:xfrm>
            <a:off x="2112" y="1392"/>
            <a:ext cx="20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9" name="" r:id="rId5" imgW="165100" imgH="190500" progId="Equation.3">
                    <p:embed/>
                  </p:oleObj>
                </mc:Choice>
                <mc:Fallback>
                  <p:oleObj name="" r:id="rId5" imgW="165100" imgH="190500" progId="Equation.3">
                    <p:embed/>
                    <p:pic>
                      <p:nvPicPr>
                        <p:cNvPr id="0" name="图片 334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12" y="1392"/>
                          <a:ext cx="208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4" name="未知"/>
            <p:cNvSpPr/>
            <p:nvPr/>
          </p:nvSpPr>
          <p:spPr>
            <a:xfrm>
              <a:off x="2832" y="1143"/>
              <a:ext cx="1452" cy="161"/>
            </a:xfrm>
            <a:custGeom>
              <a:avLst/>
              <a:gdLst/>
              <a:ahLst/>
              <a:cxnLst/>
              <a:pathLst>
                <a:path w="1452" h="161">
                  <a:moveTo>
                    <a:pt x="0" y="145"/>
                  </a:moveTo>
                  <a:cubicBezTo>
                    <a:pt x="88" y="73"/>
                    <a:pt x="173" y="0"/>
                    <a:pt x="288" y="1"/>
                  </a:cubicBezTo>
                  <a:cubicBezTo>
                    <a:pt x="403" y="2"/>
                    <a:pt x="573" y="146"/>
                    <a:pt x="689" y="153"/>
                  </a:cubicBezTo>
                  <a:cubicBezTo>
                    <a:pt x="805" y="160"/>
                    <a:pt x="877" y="45"/>
                    <a:pt x="986" y="44"/>
                  </a:cubicBezTo>
                  <a:cubicBezTo>
                    <a:pt x="1095" y="43"/>
                    <a:pt x="1266" y="129"/>
                    <a:pt x="1344" y="145"/>
                  </a:cubicBezTo>
                  <a:cubicBezTo>
                    <a:pt x="1422" y="161"/>
                    <a:pt x="1430" y="142"/>
                    <a:pt x="1452" y="14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85" name="未知"/>
            <p:cNvSpPr/>
            <p:nvPr/>
          </p:nvSpPr>
          <p:spPr>
            <a:xfrm>
              <a:off x="144" y="1137"/>
              <a:ext cx="1446" cy="170"/>
            </a:xfrm>
            <a:custGeom>
              <a:avLst/>
              <a:gdLst/>
              <a:ahLst/>
              <a:cxnLst/>
              <a:pathLst>
                <a:path w="1446" h="170">
                  <a:moveTo>
                    <a:pt x="1446" y="159"/>
                  </a:moveTo>
                  <a:cubicBezTo>
                    <a:pt x="1397" y="131"/>
                    <a:pt x="1267" y="0"/>
                    <a:pt x="1154" y="0"/>
                  </a:cubicBezTo>
                  <a:cubicBezTo>
                    <a:pt x="1041" y="0"/>
                    <a:pt x="878" y="152"/>
                    <a:pt x="765" y="159"/>
                  </a:cubicBezTo>
                  <a:cubicBezTo>
                    <a:pt x="652" y="166"/>
                    <a:pt x="582" y="41"/>
                    <a:pt x="477" y="40"/>
                  </a:cubicBezTo>
                  <a:cubicBezTo>
                    <a:pt x="372" y="39"/>
                    <a:pt x="211" y="136"/>
                    <a:pt x="132" y="153"/>
                  </a:cubicBezTo>
                  <a:cubicBezTo>
                    <a:pt x="53" y="170"/>
                    <a:pt x="27" y="143"/>
                    <a:pt x="0" y="14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83986" name="对象 18450"/>
            <p:cNvGraphicFramePr>
              <a:graphicFrameLocks noChangeAspect="1"/>
            </p:cNvGraphicFramePr>
            <p:nvPr/>
          </p:nvGraphicFramePr>
          <p:xfrm>
            <a:off x="2712" y="1389"/>
            <a:ext cx="18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" name="" r:id="rId7" imgW="165100" imgH="393700" progId="Equation.3">
                    <p:embed/>
                  </p:oleObj>
                </mc:Choice>
                <mc:Fallback>
                  <p:oleObj name="" r:id="rId7" imgW="165100" imgH="393700" progId="Equation.3">
                    <p:embed/>
                    <p:pic>
                      <p:nvPicPr>
                        <p:cNvPr id="0" name="图片 334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12" y="1389"/>
                          <a:ext cx="187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7" name="对象 18451"/>
            <p:cNvGraphicFramePr>
              <a:graphicFrameLocks noChangeAspect="1"/>
            </p:cNvGraphicFramePr>
            <p:nvPr/>
          </p:nvGraphicFramePr>
          <p:xfrm>
            <a:off x="3281" y="1389"/>
            <a:ext cx="30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1" name="" r:id="rId9" imgW="266700" imgH="393700" progId="Equation.3">
                    <p:embed/>
                  </p:oleObj>
                </mc:Choice>
                <mc:Fallback>
                  <p:oleObj name="" r:id="rId9" imgW="266700" imgH="393700" progId="Equation.3">
                    <p:embed/>
                    <p:pic>
                      <p:nvPicPr>
                        <p:cNvPr id="0" name="图片 335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81" y="1389"/>
                          <a:ext cx="304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8" name="对象 18452"/>
            <p:cNvGraphicFramePr>
              <a:graphicFrameLocks noChangeAspect="1"/>
            </p:cNvGraphicFramePr>
            <p:nvPr/>
          </p:nvGraphicFramePr>
          <p:xfrm>
            <a:off x="3994" y="1389"/>
            <a:ext cx="289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" name="" r:id="rId11" imgW="254000" imgH="393700" progId="Equation.3">
                    <p:embed/>
                  </p:oleObj>
                </mc:Choice>
                <mc:Fallback>
                  <p:oleObj name="" r:id="rId11" imgW="254000" imgH="393700" progId="Equation.3">
                    <p:embed/>
                    <p:pic>
                      <p:nvPicPr>
                        <p:cNvPr id="0" name="图片 335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994" y="1389"/>
                          <a:ext cx="289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9" name="对象 18453"/>
            <p:cNvGraphicFramePr>
              <a:graphicFrameLocks noChangeAspect="1"/>
            </p:cNvGraphicFramePr>
            <p:nvPr/>
          </p:nvGraphicFramePr>
          <p:xfrm>
            <a:off x="1399" y="1389"/>
            <a:ext cx="242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" name="" r:id="rId13" imgW="279400" imgH="393700" progId="Equation.3">
                    <p:embed/>
                  </p:oleObj>
                </mc:Choice>
                <mc:Fallback>
                  <p:oleObj name="" r:id="rId13" imgW="279400" imgH="393700" progId="Equation.3">
                    <p:embed/>
                    <p:pic>
                      <p:nvPicPr>
                        <p:cNvPr id="0" name="图片 335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99" y="1389"/>
                          <a:ext cx="242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0" name="对象 18454"/>
            <p:cNvGraphicFramePr>
              <a:graphicFrameLocks noChangeAspect="1"/>
            </p:cNvGraphicFramePr>
            <p:nvPr/>
          </p:nvGraphicFramePr>
          <p:xfrm>
            <a:off x="694" y="1389"/>
            <a:ext cx="271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4" name="" r:id="rId15" imgW="368300" imgH="393700" progId="Equation.3">
                    <p:embed/>
                  </p:oleObj>
                </mc:Choice>
                <mc:Fallback>
                  <p:oleObj name="" r:id="rId15" imgW="368300" imgH="393700" progId="Equation.3">
                    <p:embed/>
                    <p:pic>
                      <p:nvPicPr>
                        <p:cNvPr id="0" name="图片 335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94" y="1389"/>
                          <a:ext cx="271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1" name="对象 18455"/>
            <p:cNvGraphicFramePr>
              <a:graphicFrameLocks noChangeAspect="1"/>
            </p:cNvGraphicFramePr>
            <p:nvPr/>
          </p:nvGraphicFramePr>
          <p:xfrm>
            <a:off x="168" y="1389"/>
            <a:ext cx="268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5" name="" r:id="rId17" imgW="355600" imgH="393700" progId="Equation.3">
                    <p:embed/>
                  </p:oleObj>
                </mc:Choice>
                <mc:Fallback>
                  <p:oleObj name="" r:id="rId17" imgW="355600" imgH="393700" progId="Equation.3">
                    <p:embed/>
                    <p:pic>
                      <p:nvPicPr>
                        <p:cNvPr id="0" name="图片 335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8" y="1389"/>
                          <a:ext cx="268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65" name="组合 18464"/>
          <p:cNvGrpSpPr/>
          <p:nvPr/>
        </p:nvGrpSpPr>
        <p:grpSpPr>
          <a:xfrm>
            <a:off x="1116013" y="4441825"/>
            <a:ext cx="6410325" cy="863600"/>
            <a:chOff x="0" y="0"/>
            <a:chExt cx="3834" cy="862"/>
          </a:xfrm>
        </p:grpSpPr>
        <p:sp>
          <p:nvSpPr>
            <p:cNvPr id="83993" name="矩形 18465"/>
            <p:cNvSpPr/>
            <p:nvPr/>
          </p:nvSpPr>
          <p:spPr>
            <a:xfrm>
              <a:off x="3188" y="0"/>
              <a:ext cx="646" cy="86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6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994" name="矩形 18466"/>
            <p:cNvSpPr/>
            <p:nvPr/>
          </p:nvSpPr>
          <p:spPr>
            <a:xfrm>
              <a:off x="1279" y="0"/>
              <a:ext cx="1284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995" name="矩形 18467"/>
            <p:cNvSpPr/>
            <p:nvPr/>
          </p:nvSpPr>
          <p:spPr>
            <a:xfrm>
              <a:off x="639" y="0"/>
              <a:ext cx="647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8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996" name="矩形 18468"/>
            <p:cNvSpPr/>
            <p:nvPr/>
          </p:nvSpPr>
          <p:spPr>
            <a:xfrm>
              <a:off x="2556" y="0"/>
              <a:ext cx="646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8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997" name="矩形 18469"/>
            <p:cNvSpPr/>
            <p:nvPr/>
          </p:nvSpPr>
          <p:spPr>
            <a:xfrm>
              <a:off x="0" y="0"/>
              <a:ext cx="647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6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5474" name="Text Box 2"/>
          <p:cNvSpPr txBox="1"/>
          <p:nvPr/>
        </p:nvSpPr>
        <p:spPr>
          <a:xfrm>
            <a:off x="179388" y="0"/>
            <a:ext cx="414972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单缝衍射条纹特点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5475" name="Text Box 3"/>
          <p:cNvSpPr txBox="1"/>
          <p:nvPr/>
        </p:nvSpPr>
        <p:spPr>
          <a:xfrm>
            <a:off x="179388" y="731838"/>
            <a:ext cx="2611437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3200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光强分布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1" name="矩形 20490"/>
          <p:cNvSpPr/>
          <p:nvPr/>
        </p:nvSpPr>
        <p:spPr>
          <a:xfrm>
            <a:off x="34925" y="5521325"/>
            <a:ext cx="3752850" cy="51911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spAutoFit/>
          </a:bodyPr>
          <a:p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各级明纹的光强比为：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20492" name="对象 20491"/>
          <p:cNvGraphicFramePr>
            <a:graphicFrameLocks noChangeAspect="1"/>
          </p:cNvGraphicFramePr>
          <p:nvPr/>
        </p:nvGraphicFramePr>
        <p:xfrm>
          <a:off x="836613" y="6111875"/>
          <a:ext cx="73898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" r:id="rId19" imgW="5560060" imgH="431800" progId="Equation.DSMT4">
                  <p:embed/>
                </p:oleObj>
              </mc:Choice>
              <mc:Fallback>
                <p:oleObj name="" r:id="rId19" imgW="5560060" imgH="431800" progId="Equation.DSMT4">
                  <p:embed/>
                  <p:pic>
                    <p:nvPicPr>
                      <p:cNvPr id="0" name="图片 335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36613" y="6111875"/>
                        <a:ext cx="7389812" cy="554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75" grpId="0"/>
      <p:bldP spid="20491" grpId="0"/>
      <p:bldP spid="7475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矩形 20481"/>
          <p:cNvSpPr/>
          <p:nvPr/>
        </p:nvSpPr>
        <p:spPr>
          <a:xfrm>
            <a:off x="468313" y="4959350"/>
            <a:ext cx="8280400" cy="9937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>
              <a:lnSpc>
                <a:spcPct val="105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1) 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当</a:t>
            </a:r>
            <a:r>
              <a:rPr lang="zh-CN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charset="0"/>
              </a:rPr>
              <a:t>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增加时，半波带数增加，未被抵消的半波带面积减少，所以光强变小；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483" name="矩形 20482"/>
          <p:cNvSpPr/>
          <p:nvPr/>
        </p:nvSpPr>
        <p:spPr>
          <a:xfrm>
            <a:off x="471488" y="6019800"/>
            <a:ext cx="4041775" cy="52228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2) </a:t>
            </a:r>
            <a:r>
              <a:rPr lang="zh-CN" altLang="zh-CN" dirty="0">
                <a:solidFill>
                  <a:srgbClr val="CC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据菲涅尔积分解</a:t>
            </a:r>
            <a:endParaRPr lang="zh-CN" altLang="zh-CN" dirty="0">
              <a:solidFill>
                <a:srgbClr val="CC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484" name="矩形 20483"/>
          <p:cNvSpPr/>
          <p:nvPr/>
        </p:nvSpPr>
        <p:spPr>
          <a:xfrm>
            <a:off x="77788" y="4156075"/>
            <a:ext cx="9063037" cy="73025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>
              <a:lnSpc>
                <a:spcPct val="130000"/>
              </a:lnSpc>
            </a:pPr>
            <a:r>
              <a:rPr lang="zh-CN" altLang="zh-CN" sz="32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思考：</a:t>
            </a:r>
            <a:r>
              <a:rPr lang="zh-CN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为什么光强的极大值迅速衰减？</a:t>
            </a:r>
            <a:endParaRPr lang="zh-CN" altLang="zh-CN" sz="3200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20485" name="对象 20484"/>
          <p:cNvGraphicFramePr>
            <a:graphicFrameLocks noChangeAspect="1"/>
          </p:cNvGraphicFramePr>
          <p:nvPr/>
        </p:nvGraphicFramePr>
        <p:xfrm>
          <a:off x="6796088" y="5948363"/>
          <a:ext cx="11001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" r:id="rId1" imgW="431800" imgH="203200" progId="Equation.DSMT4">
                  <p:embed/>
                </p:oleObj>
              </mc:Choice>
              <mc:Fallback>
                <p:oleObj name="" r:id="rId1" imgW="431800" imgH="203200" progId="Equation.DSMT4">
                  <p:embed/>
                  <p:pic>
                    <p:nvPicPr>
                      <p:cNvPr id="0" name="图片 33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96088" y="5948363"/>
                        <a:ext cx="110013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矩形 20488"/>
          <p:cNvSpPr/>
          <p:nvPr/>
        </p:nvSpPr>
        <p:spPr>
          <a:xfrm>
            <a:off x="3525838" y="6021388"/>
            <a:ext cx="895350" cy="51911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spAutoFit/>
          </a:bodyPr>
          <a:p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当：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490" name="文本框 20489"/>
          <p:cNvSpPr txBox="1"/>
          <p:nvPr/>
        </p:nvSpPr>
        <p:spPr>
          <a:xfrm>
            <a:off x="400050" y="2455863"/>
            <a:ext cx="8201025" cy="1077912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特点：</a:t>
            </a:r>
            <a:r>
              <a:rPr lang="zh-CN" altLang="zh-CN" sz="3200" b="0" dirty="0">
                <a:latin typeface="宋体" panose="02010600030101010101" pitchFamily="2" charset="-122"/>
                <a:ea typeface="宋体" panose="02010600030101010101" pitchFamily="2" charset="-122"/>
              </a:rPr>
              <a:t>各级明纹</a:t>
            </a:r>
            <a:r>
              <a:rPr lang="zh-CN" altLang="zh-CN" sz="32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亮度分布不均匀</a:t>
            </a:r>
            <a:r>
              <a:rPr lang="zh-CN" altLang="zh-CN" sz="3200" b="0" dirty="0">
                <a:latin typeface="宋体" panose="02010600030101010101" pitchFamily="2" charset="-122"/>
                <a:ea typeface="宋体" panose="02010600030101010101" pitchFamily="2" charset="-122"/>
              </a:rPr>
              <a:t>，光强主要集中在中央零级明条纹处。</a:t>
            </a:r>
            <a:endParaRPr lang="zh-CN" altLang="zh-CN" sz="32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6023" name="组合 20492"/>
          <p:cNvGrpSpPr/>
          <p:nvPr/>
        </p:nvGrpSpPr>
        <p:grpSpPr>
          <a:xfrm>
            <a:off x="468313" y="549275"/>
            <a:ext cx="7920037" cy="1439863"/>
            <a:chOff x="0" y="0"/>
            <a:chExt cx="3834" cy="862"/>
          </a:xfrm>
        </p:grpSpPr>
        <p:sp>
          <p:nvSpPr>
            <p:cNvPr id="86024" name="矩形 20493"/>
            <p:cNvSpPr/>
            <p:nvPr/>
          </p:nvSpPr>
          <p:spPr>
            <a:xfrm>
              <a:off x="3188" y="0"/>
              <a:ext cx="646" cy="86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6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025" name="矩形 20494"/>
            <p:cNvSpPr/>
            <p:nvPr/>
          </p:nvSpPr>
          <p:spPr>
            <a:xfrm>
              <a:off x="1279" y="0"/>
              <a:ext cx="1284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026" name="矩形 20495"/>
            <p:cNvSpPr/>
            <p:nvPr/>
          </p:nvSpPr>
          <p:spPr>
            <a:xfrm>
              <a:off x="639" y="0"/>
              <a:ext cx="647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8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027" name="矩形 20496"/>
            <p:cNvSpPr/>
            <p:nvPr/>
          </p:nvSpPr>
          <p:spPr>
            <a:xfrm>
              <a:off x="2556" y="0"/>
              <a:ext cx="646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8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028" name="矩形 20497"/>
            <p:cNvSpPr/>
            <p:nvPr/>
          </p:nvSpPr>
          <p:spPr>
            <a:xfrm>
              <a:off x="0" y="0"/>
              <a:ext cx="647" cy="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60000"/>
                </a:gs>
                <a:gs pos="100000">
                  <a:srgbClr val="0000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4352925" y="6021388"/>
          <a:ext cx="7651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" r:id="rId3" imgW="266700" imgH="228600" progId="Equation.KSEE3">
                  <p:embed/>
                </p:oleObj>
              </mc:Choice>
              <mc:Fallback>
                <p:oleObj name="" r:id="rId3" imgW="266700" imgH="228600" progId="Equation.KSEE3">
                  <p:embed/>
                  <p:pic>
                    <p:nvPicPr>
                      <p:cNvPr id="0" name="图片 33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2925" y="6021388"/>
                        <a:ext cx="765175" cy="474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5118100" y="5964238"/>
          <a:ext cx="15351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" r:id="rId5" imgW="634365" imgH="228600" progId="Equation.KSEE3">
                  <p:embed/>
                </p:oleObj>
              </mc:Choice>
              <mc:Fallback>
                <p:oleObj name="" r:id="rId5" imgW="634365" imgH="228600" progId="Equation.KSEE3">
                  <p:embed/>
                  <p:pic>
                    <p:nvPicPr>
                      <p:cNvPr id="0" name="图片 33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8100" y="5964238"/>
                        <a:ext cx="1535113" cy="531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/>
      <p:bldP spid="20484" grpId="0"/>
      <p:bldP spid="20490" grpId="0"/>
      <p:bldP spid="204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Text Box 2"/>
          <p:cNvSpPr txBox="1"/>
          <p:nvPr/>
        </p:nvSpPr>
        <p:spPr>
          <a:xfrm>
            <a:off x="177800" y="192088"/>
            <a:ext cx="251618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直观理解：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136650" y="125413"/>
            <a:ext cx="4545013" cy="2474912"/>
            <a:chOff x="2511" y="969"/>
            <a:chExt cx="2863" cy="2121"/>
          </a:xfrm>
        </p:grpSpPr>
        <p:graphicFrame>
          <p:nvGraphicFramePr>
            <p:cNvPr id="87043" name="Object 5"/>
            <p:cNvGraphicFramePr>
              <a:graphicFrameLocks noChangeAspect="1"/>
            </p:cNvGraphicFramePr>
            <p:nvPr/>
          </p:nvGraphicFramePr>
          <p:xfrm>
            <a:off x="2997" y="2727"/>
            <a:ext cx="36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0" name="" r:id="rId1" imgW="381000" imgH="393700" progId="Equation.3">
                    <p:embed/>
                  </p:oleObj>
                </mc:Choice>
                <mc:Fallback>
                  <p:oleObj name="" r:id="rId1" imgW="381000" imgH="393700" progId="Equation.3">
                    <p:embed/>
                    <p:pic>
                      <p:nvPicPr>
                        <p:cNvPr id="0" name="图片 335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97" y="2727"/>
                          <a:ext cx="364" cy="3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4" name="Object 6"/>
            <p:cNvGraphicFramePr>
              <a:graphicFrameLocks noChangeAspect="1"/>
            </p:cNvGraphicFramePr>
            <p:nvPr/>
          </p:nvGraphicFramePr>
          <p:xfrm>
            <a:off x="3407" y="2727"/>
            <a:ext cx="2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" name="" r:id="rId3" imgW="279400" imgH="393700" progId="Equation.3">
                    <p:embed/>
                  </p:oleObj>
                </mc:Choice>
                <mc:Fallback>
                  <p:oleObj name="" r:id="rId3" imgW="279400" imgH="393700" progId="Equation.3">
                    <p:embed/>
                    <p:pic>
                      <p:nvPicPr>
                        <p:cNvPr id="0" name="图片 336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07" y="2727"/>
                          <a:ext cx="249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5" name="Object 7"/>
            <p:cNvGraphicFramePr>
              <a:graphicFrameLocks noChangeAspect="1"/>
            </p:cNvGraphicFramePr>
            <p:nvPr/>
          </p:nvGraphicFramePr>
          <p:xfrm>
            <a:off x="4268" y="2727"/>
            <a:ext cx="28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2" name="" r:id="rId5" imgW="266700" imgH="393700" progId="Equation.3">
                    <p:embed/>
                  </p:oleObj>
                </mc:Choice>
                <mc:Fallback>
                  <p:oleObj name="" r:id="rId5" imgW="266700" imgH="393700" progId="Equation.3">
                    <p:embed/>
                    <p:pic>
                      <p:nvPicPr>
                        <p:cNvPr id="0" name="图片 336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68" y="2727"/>
                          <a:ext cx="286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6" name="Object 8"/>
            <p:cNvGraphicFramePr>
              <a:graphicFrameLocks noChangeAspect="1"/>
            </p:cNvGraphicFramePr>
            <p:nvPr/>
          </p:nvGraphicFramePr>
          <p:xfrm>
            <a:off x="4042" y="2727"/>
            <a:ext cx="16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3" name="" r:id="rId7" imgW="165100" imgH="393700" progId="Equation.3">
                    <p:embed/>
                  </p:oleObj>
                </mc:Choice>
                <mc:Fallback>
                  <p:oleObj name="" r:id="rId7" imgW="165100" imgH="393700" progId="Equation.3">
                    <p:embed/>
                    <p:pic>
                      <p:nvPicPr>
                        <p:cNvPr id="0" name="图片 336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42" y="2727"/>
                          <a:ext cx="166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7" name="Object 9"/>
            <p:cNvGraphicFramePr>
              <a:graphicFrameLocks noChangeAspect="1"/>
            </p:cNvGraphicFramePr>
            <p:nvPr/>
          </p:nvGraphicFramePr>
          <p:xfrm>
            <a:off x="4977" y="2698"/>
            <a:ext cx="397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4" name="" r:id="rId9" imgW="355600" imgH="203200" progId="Equation.3">
                    <p:embed/>
                  </p:oleObj>
                </mc:Choice>
                <mc:Fallback>
                  <p:oleObj name="" r:id="rId9" imgW="355600" imgH="203200" progId="Equation.3">
                    <p:embed/>
                    <p:pic>
                      <p:nvPicPr>
                        <p:cNvPr id="0" name="图片 336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77" y="2698"/>
                          <a:ext cx="397" cy="2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8" name="Rectangle 10"/>
            <p:cNvSpPr/>
            <p:nvPr/>
          </p:nvSpPr>
          <p:spPr>
            <a:xfrm>
              <a:off x="3985" y="1393"/>
              <a:ext cx="1274" cy="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相对光强曲线</a:t>
              </a:r>
              <a:endParaRPr lang="zh-CN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49" name="Text Box 11"/>
            <p:cNvSpPr txBox="1"/>
            <p:nvPr/>
          </p:nvSpPr>
          <p:spPr>
            <a:xfrm>
              <a:off x="3900" y="998"/>
              <a:ext cx="383" cy="3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I/I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0" name="Text Box 12"/>
            <p:cNvSpPr txBox="1"/>
            <p:nvPr/>
          </p:nvSpPr>
          <p:spPr>
            <a:xfrm>
              <a:off x="3588" y="1026"/>
              <a:ext cx="212" cy="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1" name="Rectangle 13"/>
            <p:cNvSpPr/>
            <p:nvPr/>
          </p:nvSpPr>
          <p:spPr>
            <a:xfrm>
              <a:off x="4013" y="2358"/>
              <a:ext cx="47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0.047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2" name="Rectangle 14"/>
            <p:cNvSpPr/>
            <p:nvPr/>
          </p:nvSpPr>
          <p:spPr>
            <a:xfrm>
              <a:off x="4467" y="2392"/>
              <a:ext cx="47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0.017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3" name="Text Box 15"/>
            <p:cNvSpPr txBox="1"/>
            <p:nvPr/>
          </p:nvSpPr>
          <p:spPr>
            <a:xfrm>
              <a:off x="3730" y="2670"/>
              <a:ext cx="231" cy="3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4" name="Freeform 16"/>
            <p:cNvSpPr/>
            <p:nvPr/>
          </p:nvSpPr>
          <p:spPr>
            <a:xfrm rot="5400000">
              <a:off x="3032" y="723"/>
              <a:ext cx="1630" cy="2331"/>
            </a:xfrm>
            <a:custGeom>
              <a:avLst/>
              <a:gdLst/>
              <a:ahLst/>
              <a:cxnLst>
                <a:cxn ang="0">
                  <a:pos x="426" y="0"/>
                </a:cxn>
                <a:cxn ang="0">
                  <a:pos x="433" y="136"/>
                </a:cxn>
                <a:cxn ang="0">
                  <a:pos x="422" y="202"/>
                </a:cxn>
                <a:cxn ang="0">
                  <a:pos x="435" y="273"/>
                </a:cxn>
                <a:cxn ang="0">
                  <a:pos x="411" y="352"/>
                </a:cxn>
                <a:cxn ang="0">
                  <a:pos x="404" y="456"/>
                </a:cxn>
                <a:cxn ang="0">
                  <a:pos x="0" y="556"/>
                </a:cxn>
                <a:cxn ang="0">
                  <a:pos x="404" y="671"/>
                </a:cxn>
                <a:cxn ang="0">
                  <a:pos x="411" y="765"/>
                </a:cxn>
                <a:cxn ang="0">
                  <a:pos x="435" y="850"/>
                </a:cxn>
                <a:cxn ang="0">
                  <a:pos x="422" y="921"/>
                </a:cxn>
                <a:cxn ang="0">
                  <a:pos x="433" y="993"/>
                </a:cxn>
                <a:cxn ang="0">
                  <a:pos x="425" y="1087"/>
                </a:cxn>
              </a:cxnLst>
              <a:pathLst>
                <a:path w="2463" h="3006">
                  <a:moveTo>
                    <a:pt x="2223" y="0"/>
                  </a:moveTo>
                  <a:cubicBezTo>
                    <a:pt x="2243" y="142"/>
                    <a:pt x="2263" y="285"/>
                    <a:pt x="2259" y="378"/>
                  </a:cubicBezTo>
                  <a:cubicBezTo>
                    <a:pt x="2255" y="471"/>
                    <a:pt x="2195" y="495"/>
                    <a:pt x="2196" y="558"/>
                  </a:cubicBezTo>
                  <a:cubicBezTo>
                    <a:pt x="2197" y="621"/>
                    <a:pt x="2277" y="687"/>
                    <a:pt x="2268" y="756"/>
                  </a:cubicBezTo>
                  <a:cubicBezTo>
                    <a:pt x="2259" y="825"/>
                    <a:pt x="2169" y="888"/>
                    <a:pt x="2142" y="972"/>
                  </a:cubicBezTo>
                  <a:cubicBezTo>
                    <a:pt x="2115" y="1056"/>
                    <a:pt x="2463" y="1166"/>
                    <a:pt x="2106" y="1260"/>
                  </a:cubicBezTo>
                  <a:cubicBezTo>
                    <a:pt x="1749" y="1354"/>
                    <a:pt x="0" y="1440"/>
                    <a:pt x="0" y="1539"/>
                  </a:cubicBezTo>
                  <a:cubicBezTo>
                    <a:pt x="0" y="1638"/>
                    <a:pt x="1749" y="1758"/>
                    <a:pt x="2106" y="1854"/>
                  </a:cubicBezTo>
                  <a:cubicBezTo>
                    <a:pt x="2463" y="1950"/>
                    <a:pt x="2115" y="2033"/>
                    <a:pt x="2142" y="2115"/>
                  </a:cubicBezTo>
                  <a:cubicBezTo>
                    <a:pt x="2169" y="2197"/>
                    <a:pt x="2259" y="2277"/>
                    <a:pt x="2268" y="2349"/>
                  </a:cubicBezTo>
                  <a:cubicBezTo>
                    <a:pt x="2277" y="2421"/>
                    <a:pt x="2197" y="2481"/>
                    <a:pt x="2196" y="2547"/>
                  </a:cubicBezTo>
                  <a:cubicBezTo>
                    <a:pt x="2195" y="2613"/>
                    <a:pt x="2256" y="2669"/>
                    <a:pt x="2259" y="2745"/>
                  </a:cubicBezTo>
                  <a:cubicBezTo>
                    <a:pt x="2262" y="2821"/>
                    <a:pt x="2223" y="2952"/>
                    <a:pt x="2214" y="300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87055" name="Object 17"/>
            <p:cNvGraphicFramePr>
              <a:graphicFrameLocks noChangeAspect="1"/>
            </p:cNvGraphicFramePr>
            <p:nvPr/>
          </p:nvGraphicFramePr>
          <p:xfrm>
            <a:off x="4609" y="2698"/>
            <a:ext cx="28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5" name="" r:id="rId11" imgW="266700" imgH="393700" progId="Equation.3">
                    <p:embed/>
                  </p:oleObj>
                </mc:Choice>
                <mc:Fallback>
                  <p:oleObj name="" r:id="rId11" imgW="266700" imgH="393700" progId="Equation.3">
                    <p:embed/>
                    <p:pic>
                      <p:nvPicPr>
                        <p:cNvPr id="0" name="图片 336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09" y="2698"/>
                          <a:ext cx="286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6" name="Object 18"/>
            <p:cNvGraphicFramePr>
              <a:graphicFrameLocks noChangeAspect="1"/>
            </p:cNvGraphicFramePr>
            <p:nvPr/>
          </p:nvGraphicFramePr>
          <p:xfrm>
            <a:off x="2657" y="2727"/>
            <a:ext cx="36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6" name="" r:id="rId13" imgW="381000" imgH="393700" progId="Equation.3">
                    <p:embed/>
                  </p:oleObj>
                </mc:Choice>
                <mc:Fallback>
                  <p:oleObj name="" r:id="rId13" imgW="381000" imgH="393700" progId="Equation.3">
                    <p:embed/>
                    <p:pic>
                      <p:nvPicPr>
                        <p:cNvPr id="0" name="图片 336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57" y="2727"/>
                          <a:ext cx="364" cy="3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7" name="Line 19"/>
            <p:cNvSpPr/>
            <p:nvPr/>
          </p:nvSpPr>
          <p:spPr>
            <a:xfrm>
              <a:off x="2511" y="2698"/>
              <a:ext cx="272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7058" name="Line 20"/>
            <p:cNvSpPr/>
            <p:nvPr/>
          </p:nvSpPr>
          <p:spPr>
            <a:xfrm>
              <a:off x="3531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59" name="Line 21"/>
            <p:cNvSpPr/>
            <p:nvPr/>
          </p:nvSpPr>
          <p:spPr>
            <a:xfrm>
              <a:off x="4127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60" name="Line 22"/>
            <p:cNvSpPr/>
            <p:nvPr/>
          </p:nvSpPr>
          <p:spPr>
            <a:xfrm>
              <a:off x="4438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61" name="Line 23"/>
            <p:cNvSpPr/>
            <p:nvPr/>
          </p:nvSpPr>
          <p:spPr>
            <a:xfrm>
              <a:off x="4750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62" name="Line 24"/>
            <p:cNvSpPr/>
            <p:nvPr/>
          </p:nvSpPr>
          <p:spPr>
            <a:xfrm>
              <a:off x="3191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63" name="Line 25"/>
            <p:cNvSpPr/>
            <p:nvPr/>
          </p:nvSpPr>
          <p:spPr>
            <a:xfrm>
              <a:off x="2908" y="2670"/>
              <a:ext cx="0" cy="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64" name="Line 26"/>
            <p:cNvSpPr/>
            <p:nvPr/>
          </p:nvSpPr>
          <p:spPr>
            <a:xfrm flipV="1">
              <a:off x="3844" y="969"/>
              <a:ext cx="0" cy="172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7065" name="Rectangle 27"/>
            <p:cNvSpPr/>
            <p:nvPr/>
          </p:nvSpPr>
          <p:spPr>
            <a:xfrm>
              <a:off x="3163" y="2302"/>
              <a:ext cx="47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0.047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66" name="Rectangle 28"/>
            <p:cNvSpPr/>
            <p:nvPr/>
          </p:nvSpPr>
          <p:spPr>
            <a:xfrm>
              <a:off x="2738" y="2358"/>
              <a:ext cx="47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0.017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30"/>
          <p:cNvGrpSpPr/>
          <p:nvPr/>
        </p:nvGrpSpPr>
        <p:grpSpPr>
          <a:xfrm rot="5400000">
            <a:off x="2824163" y="912813"/>
            <a:ext cx="674687" cy="4049712"/>
            <a:chOff x="4127" y="771"/>
            <a:chExt cx="624" cy="2211"/>
          </a:xfrm>
        </p:grpSpPr>
        <p:sp>
          <p:nvSpPr>
            <p:cNvPr id="87068" name="Rectangle 31"/>
            <p:cNvSpPr/>
            <p:nvPr/>
          </p:nvSpPr>
          <p:spPr>
            <a:xfrm>
              <a:off x="4127" y="771"/>
              <a:ext cx="567" cy="2211"/>
            </a:xfrm>
            <a:prstGeom prst="rect">
              <a:avLst/>
            </a:prstGeom>
            <a:solidFill>
              <a:srgbClr val="C0C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69" name="Rectangle 32"/>
            <p:cNvSpPr/>
            <p:nvPr/>
          </p:nvSpPr>
          <p:spPr>
            <a:xfrm>
              <a:off x="4184" y="1536"/>
              <a:ext cx="567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0" name="Rectangle 33"/>
            <p:cNvSpPr/>
            <p:nvPr/>
          </p:nvSpPr>
          <p:spPr>
            <a:xfrm>
              <a:off x="4127" y="1650"/>
              <a:ext cx="567" cy="340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1" name="Rectangle 34"/>
            <p:cNvSpPr/>
            <p:nvPr/>
          </p:nvSpPr>
          <p:spPr>
            <a:xfrm>
              <a:off x="4127" y="1366"/>
              <a:ext cx="567" cy="141"/>
            </a:xfrm>
            <a:prstGeom prst="rect">
              <a:avLst/>
            </a:prstGeom>
            <a:solidFill>
              <a:srgbClr val="FF0000">
                <a:alpha val="59998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2" name="Rectangle 35"/>
            <p:cNvSpPr/>
            <p:nvPr/>
          </p:nvSpPr>
          <p:spPr>
            <a:xfrm>
              <a:off x="4127" y="1111"/>
              <a:ext cx="567" cy="141"/>
            </a:xfrm>
            <a:prstGeom prst="rect">
              <a:avLst/>
            </a:prstGeom>
            <a:solidFill>
              <a:srgbClr val="FF0000">
                <a:alpha val="38823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3" name="Rectangle 36"/>
            <p:cNvSpPr/>
            <p:nvPr/>
          </p:nvSpPr>
          <p:spPr>
            <a:xfrm>
              <a:off x="4127" y="884"/>
              <a:ext cx="567" cy="141"/>
            </a:xfrm>
            <a:prstGeom prst="rect">
              <a:avLst/>
            </a:prstGeom>
            <a:solidFill>
              <a:srgbClr val="FF0000">
                <a:alpha val="16077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4" name="Rectangle 37"/>
            <p:cNvSpPr/>
            <p:nvPr/>
          </p:nvSpPr>
          <p:spPr>
            <a:xfrm>
              <a:off x="4127" y="2132"/>
              <a:ext cx="567" cy="141"/>
            </a:xfrm>
            <a:prstGeom prst="rect">
              <a:avLst/>
            </a:prstGeom>
            <a:solidFill>
              <a:srgbClr val="FF0000">
                <a:alpha val="59998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5" name="Rectangle 38"/>
            <p:cNvSpPr/>
            <p:nvPr/>
          </p:nvSpPr>
          <p:spPr>
            <a:xfrm>
              <a:off x="4127" y="2415"/>
              <a:ext cx="567" cy="141"/>
            </a:xfrm>
            <a:prstGeom prst="rect">
              <a:avLst/>
            </a:prstGeom>
            <a:solidFill>
              <a:srgbClr val="FF0000">
                <a:alpha val="47841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076" name="Rectangle 39"/>
            <p:cNvSpPr/>
            <p:nvPr/>
          </p:nvSpPr>
          <p:spPr>
            <a:xfrm>
              <a:off x="4127" y="2670"/>
              <a:ext cx="567" cy="141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325438" y="3875088"/>
            <a:ext cx="1454150" cy="2335212"/>
            <a:chOff x="385" y="1395"/>
            <a:chExt cx="596" cy="1350"/>
          </a:xfrm>
        </p:grpSpPr>
        <p:grpSp>
          <p:nvGrpSpPr>
            <p:cNvPr id="87078" name="Group 41"/>
            <p:cNvGrpSpPr/>
            <p:nvPr/>
          </p:nvGrpSpPr>
          <p:grpSpPr>
            <a:xfrm>
              <a:off x="669" y="1395"/>
              <a:ext cx="36" cy="1350"/>
              <a:chOff x="1973" y="487"/>
              <a:chExt cx="85" cy="2921"/>
            </a:xfrm>
          </p:grpSpPr>
          <p:sp>
            <p:nvSpPr>
              <p:cNvPr id="87079" name="Rectangle 42"/>
              <p:cNvSpPr/>
              <p:nvPr/>
            </p:nvSpPr>
            <p:spPr>
              <a:xfrm>
                <a:off x="1973" y="2982"/>
                <a:ext cx="85" cy="426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80" name="Rectangle 43"/>
              <p:cNvSpPr/>
              <p:nvPr/>
            </p:nvSpPr>
            <p:spPr>
              <a:xfrm>
                <a:off x="1973" y="487"/>
                <a:ext cx="85" cy="426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7081" name="Group 44"/>
            <p:cNvGrpSpPr/>
            <p:nvPr/>
          </p:nvGrpSpPr>
          <p:grpSpPr>
            <a:xfrm>
              <a:off x="725" y="1632"/>
              <a:ext cx="256" cy="925"/>
              <a:chOff x="2142" y="941"/>
              <a:chExt cx="597" cy="2001"/>
            </a:xfrm>
          </p:grpSpPr>
          <p:grpSp>
            <p:nvGrpSpPr>
              <p:cNvPr id="87082" name="Group 45"/>
              <p:cNvGrpSpPr/>
              <p:nvPr/>
            </p:nvGrpSpPr>
            <p:grpSpPr>
              <a:xfrm>
                <a:off x="2143" y="941"/>
                <a:ext cx="596" cy="839"/>
                <a:chOff x="0" y="0"/>
                <a:chExt cx="1260" cy="839"/>
              </a:xfrm>
            </p:grpSpPr>
            <p:sp>
              <p:nvSpPr>
                <p:cNvPr id="87083" name="Line 46"/>
                <p:cNvSpPr/>
                <p:nvPr/>
              </p:nvSpPr>
              <p:spPr>
                <a:xfrm>
                  <a:off x="0" y="0"/>
                  <a:ext cx="1260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084" name="Line 47"/>
                <p:cNvSpPr/>
                <p:nvPr/>
              </p:nvSpPr>
              <p:spPr>
                <a:xfrm>
                  <a:off x="11" y="839"/>
                  <a:ext cx="123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085" name="Line 48"/>
                <p:cNvSpPr/>
                <p:nvPr/>
              </p:nvSpPr>
              <p:spPr>
                <a:xfrm>
                  <a:off x="17" y="430"/>
                  <a:ext cx="121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87086" name="Group 49"/>
              <p:cNvGrpSpPr/>
              <p:nvPr/>
            </p:nvGrpSpPr>
            <p:grpSpPr>
              <a:xfrm>
                <a:off x="2142" y="2103"/>
                <a:ext cx="596" cy="839"/>
                <a:chOff x="0" y="0"/>
                <a:chExt cx="1260" cy="839"/>
              </a:xfrm>
            </p:grpSpPr>
            <p:sp>
              <p:nvSpPr>
                <p:cNvPr id="87087" name="Line 50"/>
                <p:cNvSpPr/>
                <p:nvPr/>
              </p:nvSpPr>
              <p:spPr>
                <a:xfrm>
                  <a:off x="0" y="0"/>
                  <a:ext cx="1260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088" name="Line 51"/>
                <p:cNvSpPr/>
                <p:nvPr/>
              </p:nvSpPr>
              <p:spPr>
                <a:xfrm>
                  <a:off x="11" y="839"/>
                  <a:ext cx="123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089" name="Line 52"/>
                <p:cNvSpPr/>
                <p:nvPr/>
              </p:nvSpPr>
              <p:spPr>
                <a:xfrm>
                  <a:off x="17" y="430"/>
                  <a:ext cx="121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  <p:grpSp>
          <p:nvGrpSpPr>
            <p:cNvPr id="87090" name="Group 53"/>
            <p:cNvGrpSpPr/>
            <p:nvPr/>
          </p:nvGrpSpPr>
          <p:grpSpPr>
            <a:xfrm>
              <a:off x="668" y="1626"/>
              <a:ext cx="36" cy="970"/>
              <a:chOff x="4411" y="1423"/>
              <a:chExt cx="85" cy="2098"/>
            </a:xfrm>
          </p:grpSpPr>
          <p:sp>
            <p:nvSpPr>
              <p:cNvPr id="87091" name="Line 54"/>
              <p:cNvSpPr/>
              <p:nvPr/>
            </p:nvSpPr>
            <p:spPr>
              <a:xfrm>
                <a:off x="4468" y="1451"/>
                <a:ext cx="0" cy="204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87092" name="Oval 55"/>
              <p:cNvSpPr/>
              <p:nvPr/>
            </p:nvSpPr>
            <p:spPr>
              <a:xfrm>
                <a:off x="4411" y="1423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93" name="Oval 56"/>
              <p:cNvSpPr/>
              <p:nvPr/>
            </p:nvSpPr>
            <p:spPr>
              <a:xfrm>
                <a:off x="4411" y="1820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94" name="Oval 57"/>
              <p:cNvSpPr/>
              <p:nvPr/>
            </p:nvSpPr>
            <p:spPr>
              <a:xfrm>
                <a:off x="4411" y="2273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95" name="Oval 58"/>
              <p:cNvSpPr/>
              <p:nvPr/>
            </p:nvSpPr>
            <p:spPr>
              <a:xfrm>
                <a:off x="4411" y="2585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96" name="Oval 59"/>
              <p:cNvSpPr/>
              <p:nvPr/>
            </p:nvSpPr>
            <p:spPr>
              <a:xfrm>
                <a:off x="4411" y="3010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97" name="Oval 60"/>
              <p:cNvSpPr/>
              <p:nvPr/>
            </p:nvSpPr>
            <p:spPr>
              <a:xfrm>
                <a:off x="4411" y="3436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7098" name="Group 61"/>
            <p:cNvGrpSpPr/>
            <p:nvPr/>
          </p:nvGrpSpPr>
          <p:grpSpPr>
            <a:xfrm>
              <a:off x="385" y="1648"/>
              <a:ext cx="299" cy="917"/>
              <a:chOff x="1378" y="941"/>
              <a:chExt cx="619" cy="2030"/>
            </a:xfrm>
          </p:grpSpPr>
          <p:grpSp>
            <p:nvGrpSpPr>
              <p:cNvPr id="87099" name="Group 62"/>
              <p:cNvGrpSpPr/>
              <p:nvPr/>
            </p:nvGrpSpPr>
            <p:grpSpPr>
              <a:xfrm>
                <a:off x="1378" y="941"/>
                <a:ext cx="619" cy="839"/>
                <a:chOff x="0" y="0"/>
                <a:chExt cx="619" cy="839"/>
              </a:xfrm>
            </p:grpSpPr>
            <p:sp>
              <p:nvSpPr>
                <p:cNvPr id="87100" name="Line 63"/>
                <p:cNvSpPr/>
                <p:nvPr/>
              </p:nvSpPr>
              <p:spPr>
                <a:xfrm>
                  <a:off x="0" y="0"/>
                  <a:ext cx="60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01" name="Line 64"/>
                <p:cNvSpPr/>
                <p:nvPr/>
              </p:nvSpPr>
              <p:spPr>
                <a:xfrm>
                  <a:off x="11" y="839"/>
                  <a:ext cx="596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02" name="Line 65"/>
                <p:cNvSpPr/>
                <p:nvPr/>
              </p:nvSpPr>
              <p:spPr>
                <a:xfrm>
                  <a:off x="17" y="430"/>
                  <a:ext cx="602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87103" name="Group 66"/>
              <p:cNvGrpSpPr/>
              <p:nvPr/>
            </p:nvGrpSpPr>
            <p:grpSpPr>
              <a:xfrm>
                <a:off x="1378" y="2132"/>
                <a:ext cx="619" cy="839"/>
                <a:chOff x="0" y="0"/>
                <a:chExt cx="619" cy="839"/>
              </a:xfrm>
            </p:grpSpPr>
            <p:sp>
              <p:nvSpPr>
                <p:cNvPr id="87104" name="Line 67"/>
                <p:cNvSpPr/>
                <p:nvPr/>
              </p:nvSpPr>
              <p:spPr>
                <a:xfrm>
                  <a:off x="0" y="0"/>
                  <a:ext cx="60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05" name="Line 68"/>
                <p:cNvSpPr/>
                <p:nvPr/>
              </p:nvSpPr>
              <p:spPr>
                <a:xfrm>
                  <a:off x="11" y="839"/>
                  <a:ext cx="596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06" name="Line 69"/>
                <p:cNvSpPr/>
                <p:nvPr/>
              </p:nvSpPr>
              <p:spPr>
                <a:xfrm>
                  <a:off x="17" y="430"/>
                  <a:ext cx="602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</p:grpSp>
      <p:grpSp>
        <p:nvGrpSpPr>
          <p:cNvPr id="13" name="Group 70"/>
          <p:cNvGrpSpPr/>
          <p:nvPr/>
        </p:nvGrpSpPr>
        <p:grpSpPr>
          <a:xfrm>
            <a:off x="3005138" y="3405188"/>
            <a:ext cx="2613025" cy="3236912"/>
            <a:chOff x="442" y="487"/>
            <a:chExt cx="1676" cy="2245"/>
          </a:xfrm>
        </p:grpSpPr>
        <p:grpSp>
          <p:nvGrpSpPr>
            <p:cNvPr id="87108" name="Group 71"/>
            <p:cNvGrpSpPr/>
            <p:nvPr/>
          </p:nvGrpSpPr>
          <p:grpSpPr>
            <a:xfrm>
              <a:off x="1066" y="1065"/>
              <a:ext cx="227" cy="1247"/>
              <a:chOff x="1379" y="1123"/>
              <a:chExt cx="227" cy="1247"/>
            </a:xfrm>
          </p:grpSpPr>
          <p:sp>
            <p:nvSpPr>
              <p:cNvPr id="87109" name="AutoShape 72"/>
              <p:cNvSpPr/>
              <p:nvPr/>
            </p:nvSpPr>
            <p:spPr>
              <a:xfrm rot="-7443516">
                <a:off x="1248" y="2012"/>
                <a:ext cx="397" cy="227"/>
              </a:xfrm>
              <a:prstGeom prst="rtTriangle">
                <a:avLst/>
              </a:pr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110" name="AutoShape 73"/>
              <p:cNvSpPr/>
              <p:nvPr/>
            </p:nvSpPr>
            <p:spPr>
              <a:xfrm rot="-7443516">
                <a:off x="1248" y="1587"/>
                <a:ext cx="397" cy="227"/>
              </a:xfrm>
              <a:prstGeom prst="rtTriangle">
                <a:avLst/>
              </a:pr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111" name="AutoShape 74"/>
              <p:cNvSpPr/>
              <p:nvPr/>
            </p:nvSpPr>
            <p:spPr>
              <a:xfrm rot="-7443516">
                <a:off x="1248" y="1162"/>
                <a:ext cx="397" cy="227"/>
              </a:xfrm>
              <a:prstGeom prst="rtTriangle">
                <a:avLst/>
              </a:pr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7112" name="Group 75"/>
            <p:cNvGrpSpPr/>
            <p:nvPr/>
          </p:nvGrpSpPr>
          <p:grpSpPr>
            <a:xfrm>
              <a:off x="1179" y="487"/>
              <a:ext cx="939" cy="1900"/>
              <a:chOff x="1491" y="601"/>
              <a:chExt cx="939" cy="1900"/>
            </a:xfrm>
          </p:grpSpPr>
          <p:grpSp>
            <p:nvGrpSpPr>
              <p:cNvPr id="87113" name="Group 76"/>
              <p:cNvGrpSpPr/>
              <p:nvPr/>
            </p:nvGrpSpPr>
            <p:grpSpPr>
              <a:xfrm>
                <a:off x="1491" y="601"/>
                <a:ext cx="939" cy="1730"/>
                <a:chOff x="1491" y="629"/>
                <a:chExt cx="939" cy="1730"/>
              </a:xfrm>
            </p:grpSpPr>
            <p:sp>
              <p:nvSpPr>
                <p:cNvPr id="87114" name="Line 77"/>
                <p:cNvSpPr/>
                <p:nvPr/>
              </p:nvSpPr>
              <p:spPr>
                <a:xfrm flipV="1">
                  <a:off x="1491" y="629"/>
                  <a:ext cx="907" cy="624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15" name="Line 78"/>
                <p:cNvSpPr/>
                <p:nvPr/>
              </p:nvSpPr>
              <p:spPr>
                <a:xfrm flipV="1">
                  <a:off x="1519" y="743"/>
                  <a:ext cx="907" cy="624"/>
                </a:xfrm>
                <a:prstGeom prst="line">
                  <a:avLst/>
                </a:prstGeom>
                <a:ln w="28575" cap="rnd" cmpd="sng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16" name="Line 79"/>
                <p:cNvSpPr/>
                <p:nvPr/>
              </p:nvSpPr>
              <p:spPr>
                <a:xfrm flipV="1">
                  <a:off x="1519" y="884"/>
                  <a:ext cx="907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lgDash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17" name="Line 80"/>
                <p:cNvSpPr/>
                <p:nvPr/>
              </p:nvSpPr>
              <p:spPr>
                <a:xfrm flipV="1">
                  <a:off x="1523" y="1026"/>
                  <a:ext cx="907" cy="624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18" name="Line 81"/>
                <p:cNvSpPr/>
                <p:nvPr/>
              </p:nvSpPr>
              <p:spPr>
                <a:xfrm flipV="1">
                  <a:off x="1519" y="1174"/>
                  <a:ext cx="907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19" name="Line 82"/>
                <p:cNvSpPr/>
                <p:nvPr/>
              </p:nvSpPr>
              <p:spPr>
                <a:xfrm flipV="1">
                  <a:off x="1519" y="1324"/>
                  <a:ext cx="907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lgDash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20" name="Line 83"/>
                <p:cNvSpPr/>
                <p:nvPr/>
              </p:nvSpPr>
              <p:spPr>
                <a:xfrm flipV="1">
                  <a:off x="1511" y="1464"/>
                  <a:ext cx="907" cy="624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21" name="Line 84"/>
                <p:cNvSpPr/>
                <p:nvPr/>
              </p:nvSpPr>
              <p:spPr>
                <a:xfrm flipV="1">
                  <a:off x="1519" y="1593"/>
                  <a:ext cx="907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22" name="Line 85"/>
                <p:cNvSpPr/>
                <p:nvPr/>
              </p:nvSpPr>
              <p:spPr>
                <a:xfrm flipV="1">
                  <a:off x="1519" y="1735"/>
                  <a:ext cx="907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lgDash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7123" name="Line 86"/>
              <p:cNvSpPr/>
              <p:nvPr/>
            </p:nvSpPr>
            <p:spPr>
              <a:xfrm flipV="1">
                <a:off x="1519" y="1877"/>
                <a:ext cx="907" cy="624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87124" name="Group 87"/>
            <p:cNvGrpSpPr/>
            <p:nvPr/>
          </p:nvGrpSpPr>
          <p:grpSpPr>
            <a:xfrm>
              <a:off x="442" y="799"/>
              <a:ext cx="772" cy="1933"/>
              <a:chOff x="754" y="941"/>
              <a:chExt cx="772" cy="1933"/>
            </a:xfrm>
          </p:grpSpPr>
          <p:sp>
            <p:nvSpPr>
              <p:cNvPr id="87125" name="Text Box 88"/>
              <p:cNvSpPr txBox="1"/>
              <p:nvPr/>
            </p:nvSpPr>
            <p:spPr>
              <a:xfrm>
                <a:off x="1214" y="969"/>
                <a:ext cx="260" cy="3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87126" name="Group 89"/>
              <p:cNvGrpSpPr/>
              <p:nvPr/>
            </p:nvGrpSpPr>
            <p:grpSpPr>
              <a:xfrm>
                <a:off x="754" y="941"/>
                <a:ext cx="772" cy="1889"/>
                <a:chOff x="747" y="941"/>
                <a:chExt cx="772" cy="1889"/>
              </a:xfrm>
            </p:grpSpPr>
            <p:sp>
              <p:nvSpPr>
                <p:cNvPr id="87127" name="Line 90"/>
                <p:cNvSpPr/>
                <p:nvPr/>
              </p:nvSpPr>
              <p:spPr>
                <a:xfrm>
                  <a:off x="747" y="1366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28" name="Line 91"/>
                <p:cNvSpPr/>
                <p:nvPr/>
              </p:nvSpPr>
              <p:spPr>
                <a:xfrm>
                  <a:off x="747" y="1791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29" name="Line 92"/>
                <p:cNvSpPr/>
                <p:nvPr/>
              </p:nvSpPr>
              <p:spPr>
                <a:xfrm>
                  <a:off x="747" y="1253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0" name="Line 93"/>
                <p:cNvSpPr/>
                <p:nvPr/>
              </p:nvSpPr>
              <p:spPr>
                <a:xfrm>
                  <a:off x="747" y="1962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1" name="Line 94"/>
                <p:cNvSpPr/>
                <p:nvPr/>
              </p:nvSpPr>
              <p:spPr>
                <a:xfrm>
                  <a:off x="747" y="2217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2" name="Line 95"/>
                <p:cNvSpPr/>
                <p:nvPr/>
              </p:nvSpPr>
              <p:spPr>
                <a:xfrm>
                  <a:off x="754" y="1650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3" name="Line 96"/>
                <p:cNvSpPr/>
                <p:nvPr/>
              </p:nvSpPr>
              <p:spPr>
                <a:xfrm>
                  <a:off x="747" y="1508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4" name="Rectangle 97"/>
                <p:cNvSpPr/>
                <p:nvPr/>
              </p:nvSpPr>
              <p:spPr>
                <a:xfrm>
                  <a:off x="1463" y="941"/>
                  <a:ext cx="56" cy="301"/>
                </a:xfrm>
                <a:prstGeom prst="rect">
                  <a:avLst/>
                </a:prstGeom>
                <a:solidFill>
                  <a:schemeClr val="tx1"/>
                </a:soli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35" name="Rectangle 98"/>
                <p:cNvSpPr/>
                <p:nvPr/>
              </p:nvSpPr>
              <p:spPr>
                <a:xfrm>
                  <a:off x="1463" y="2529"/>
                  <a:ext cx="56" cy="301"/>
                </a:xfrm>
                <a:prstGeom prst="rect">
                  <a:avLst/>
                </a:prstGeom>
                <a:solidFill>
                  <a:schemeClr val="tx1"/>
                </a:soli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36" name="Line 99"/>
                <p:cNvSpPr/>
                <p:nvPr/>
              </p:nvSpPr>
              <p:spPr>
                <a:xfrm>
                  <a:off x="1491" y="1248"/>
                  <a:ext cx="0" cy="136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7137" name="Line 100"/>
                <p:cNvSpPr/>
                <p:nvPr/>
              </p:nvSpPr>
              <p:spPr>
                <a:xfrm>
                  <a:off x="747" y="2358"/>
                  <a:ext cx="744" cy="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8" name="Line 101"/>
                <p:cNvSpPr/>
                <p:nvPr/>
              </p:nvSpPr>
              <p:spPr>
                <a:xfrm>
                  <a:off x="747" y="2103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39" name="Line 102"/>
                <p:cNvSpPr/>
                <p:nvPr/>
              </p:nvSpPr>
              <p:spPr>
                <a:xfrm>
                  <a:off x="754" y="2500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7140" name="Text Box 103"/>
              <p:cNvSpPr txBox="1"/>
              <p:nvPr/>
            </p:nvSpPr>
            <p:spPr>
              <a:xfrm>
                <a:off x="1214" y="2557"/>
                <a:ext cx="249" cy="3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7141" name="Group 104"/>
            <p:cNvGrpSpPr/>
            <p:nvPr/>
          </p:nvGrpSpPr>
          <p:grpSpPr>
            <a:xfrm>
              <a:off x="1179" y="1090"/>
              <a:ext cx="822" cy="1259"/>
              <a:chOff x="4184" y="2395"/>
              <a:chExt cx="822" cy="1259"/>
            </a:xfrm>
          </p:grpSpPr>
          <p:sp>
            <p:nvSpPr>
              <p:cNvPr id="87142" name="Rectangle 105"/>
              <p:cNvSpPr/>
              <p:nvPr/>
            </p:nvSpPr>
            <p:spPr>
              <a:xfrm>
                <a:off x="4723" y="3294"/>
                <a:ext cx="283" cy="3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C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87143" name="Line 106"/>
              <p:cNvSpPr/>
              <p:nvPr/>
            </p:nvSpPr>
            <p:spPr>
              <a:xfrm>
                <a:off x="4184" y="2395"/>
                <a:ext cx="624" cy="964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7144" name="Group 107"/>
            <p:cNvGrpSpPr/>
            <p:nvPr/>
          </p:nvGrpSpPr>
          <p:grpSpPr>
            <a:xfrm>
              <a:off x="1150" y="2188"/>
              <a:ext cx="737" cy="388"/>
              <a:chOff x="1463" y="2330"/>
              <a:chExt cx="737" cy="388"/>
            </a:xfrm>
          </p:grpSpPr>
          <p:sp>
            <p:nvSpPr>
              <p:cNvPr id="87145" name="AutoShape 108"/>
              <p:cNvSpPr/>
              <p:nvPr/>
            </p:nvSpPr>
            <p:spPr>
              <a:xfrm rot="3300000">
                <a:off x="1698" y="1913"/>
                <a:ext cx="85" cy="737"/>
              </a:xfrm>
              <a:prstGeom prst="rightBrace">
                <a:avLst>
                  <a:gd name="adj1" fmla="val 68521"/>
                  <a:gd name="adj2" fmla="val 50000"/>
                </a:avLst>
              </a:prstGeom>
              <a:noFill/>
              <a:ln w="25400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146" name="Rectangle 109"/>
              <p:cNvSpPr/>
              <p:nvPr/>
            </p:nvSpPr>
            <p:spPr>
              <a:xfrm>
                <a:off x="1770" y="2443"/>
                <a:ext cx="416" cy="2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3/2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87147" name="Line 110"/>
            <p:cNvSpPr/>
            <p:nvPr/>
          </p:nvSpPr>
          <p:spPr>
            <a:xfrm flipV="1">
              <a:off x="1207" y="1337"/>
              <a:ext cx="907" cy="5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6847" name="AutoShape 111"/>
          <p:cNvSpPr/>
          <p:nvPr/>
        </p:nvSpPr>
        <p:spPr>
          <a:xfrm rot="-1879413">
            <a:off x="3595688" y="3725545"/>
            <a:ext cx="2655887" cy="1125538"/>
          </a:xfrm>
          <a:prstGeom prst="parallelogram">
            <a:avLst>
              <a:gd name="adj" fmla="val 58991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Group 112"/>
          <p:cNvGrpSpPr/>
          <p:nvPr/>
        </p:nvGrpSpPr>
        <p:grpSpPr>
          <a:xfrm>
            <a:off x="6278563" y="2998788"/>
            <a:ext cx="2349558" cy="3652837"/>
            <a:chOff x="2455" y="317"/>
            <a:chExt cx="1480" cy="2301"/>
          </a:xfrm>
        </p:grpSpPr>
        <p:sp>
          <p:nvSpPr>
            <p:cNvPr id="87150" name="Line 113"/>
            <p:cNvSpPr/>
            <p:nvPr/>
          </p:nvSpPr>
          <p:spPr>
            <a:xfrm flipV="1">
              <a:off x="3220" y="317"/>
              <a:ext cx="652" cy="708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87151" name="Group 114"/>
            <p:cNvGrpSpPr/>
            <p:nvPr/>
          </p:nvGrpSpPr>
          <p:grpSpPr>
            <a:xfrm>
              <a:off x="2455" y="602"/>
              <a:ext cx="1480" cy="2016"/>
              <a:chOff x="2455" y="602"/>
              <a:chExt cx="1480" cy="2016"/>
            </a:xfrm>
          </p:grpSpPr>
          <p:sp>
            <p:nvSpPr>
              <p:cNvPr id="87152" name="Line 115"/>
              <p:cNvSpPr/>
              <p:nvPr/>
            </p:nvSpPr>
            <p:spPr>
              <a:xfrm>
                <a:off x="3192" y="1026"/>
                <a:ext cx="595" cy="652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87153" name="Group 116"/>
              <p:cNvGrpSpPr/>
              <p:nvPr/>
            </p:nvGrpSpPr>
            <p:grpSpPr>
              <a:xfrm rot="-687525">
                <a:off x="3164" y="2041"/>
                <a:ext cx="771" cy="335"/>
                <a:chOff x="1431" y="2369"/>
                <a:chExt cx="742" cy="289"/>
              </a:xfrm>
            </p:grpSpPr>
            <p:sp>
              <p:nvSpPr>
                <p:cNvPr id="87154" name="AutoShape 117"/>
                <p:cNvSpPr/>
                <p:nvPr/>
              </p:nvSpPr>
              <p:spPr>
                <a:xfrm rot="3300000">
                  <a:off x="1757" y="2043"/>
                  <a:ext cx="85" cy="737"/>
                </a:xfrm>
                <a:prstGeom prst="rightBrace">
                  <a:avLst>
                    <a:gd name="adj1" fmla="val 68521"/>
                    <a:gd name="adj2" fmla="val 50000"/>
                  </a:avLst>
                </a:prstGeom>
                <a:noFill/>
                <a:ln w="25400" cap="flat" cmpd="sng">
                  <a:solidFill>
                    <a:srgbClr val="80008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55" name="Rectangle 118"/>
                <p:cNvSpPr/>
                <p:nvPr/>
              </p:nvSpPr>
              <p:spPr>
                <a:xfrm>
                  <a:off x="1781" y="2442"/>
                  <a:ext cx="392" cy="2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/>
                  <a:r>
                    <a:rPr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5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/2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endParaRPr>
                </a:p>
              </p:txBody>
            </p:sp>
          </p:grpSp>
          <p:sp>
            <p:nvSpPr>
              <p:cNvPr id="87156" name="Line 119"/>
              <p:cNvSpPr/>
              <p:nvPr/>
            </p:nvSpPr>
            <p:spPr>
              <a:xfrm flipV="1">
                <a:off x="3192" y="602"/>
                <a:ext cx="652" cy="70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7157" name="Line 120"/>
              <p:cNvSpPr/>
              <p:nvPr/>
            </p:nvSpPr>
            <p:spPr>
              <a:xfrm flipV="1">
                <a:off x="3220" y="828"/>
                <a:ext cx="652" cy="70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7158" name="Line 121"/>
              <p:cNvSpPr/>
              <p:nvPr/>
            </p:nvSpPr>
            <p:spPr>
              <a:xfrm flipV="1">
                <a:off x="3192" y="1083"/>
                <a:ext cx="652" cy="70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7159" name="Line 122"/>
              <p:cNvSpPr/>
              <p:nvPr/>
            </p:nvSpPr>
            <p:spPr>
              <a:xfrm flipV="1">
                <a:off x="3220" y="1310"/>
                <a:ext cx="652" cy="70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87160" name="Group 123"/>
              <p:cNvGrpSpPr/>
              <p:nvPr/>
            </p:nvGrpSpPr>
            <p:grpSpPr>
              <a:xfrm>
                <a:off x="2455" y="686"/>
                <a:ext cx="772" cy="1932"/>
                <a:chOff x="2597" y="2388"/>
                <a:chExt cx="772" cy="1932"/>
              </a:xfrm>
            </p:grpSpPr>
            <p:sp>
              <p:nvSpPr>
                <p:cNvPr id="87161" name="Text Box 124"/>
                <p:cNvSpPr txBox="1"/>
                <p:nvPr/>
              </p:nvSpPr>
              <p:spPr>
                <a:xfrm>
                  <a:off x="3074" y="2388"/>
                  <a:ext cx="255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62" name="Line 125"/>
                <p:cNvSpPr/>
                <p:nvPr/>
              </p:nvSpPr>
              <p:spPr>
                <a:xfrm>
                  <a:off x="2597" y="2729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63" name="Line 126"/>
                <p:cNvSpPr/>
                <p:nvPr/>
              </p:nvSpPr>
              <p:spPr>
                <a:xfrm>
                  <a:off x="2597" y="2984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64" name="Rectangle 127"/>
                <p:cNvSpPr/>
                <p:nvPr/>
              </p:nvSpPr>
              <p:spPr>
                <a:xfrm>
                  <a:off x="3313" y="2417"/>
                  <a:ext cx="56" cy="301"/>
                </a:xfrm>
                <a:prstGeom prst="rect">
                  <a:avLst/>
                </a:prstGeom>
                <a:solidFill>
                  <a:schemeClr val="tx1"/>
                </a:soli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65" name="Rectangle 128"/>
                <p:cNvSpPr/>
                <p:nvPr/>
              </p:nvSpPr>
              <p:spPr>
                <a:xfrm>
                  <a:off x="3313" y="4005"/>
                  <a:ext cx="56" cy="301"/>
                </a:xfrm>
                <a:prstGeom prst="rect">
                  <a:avLst/>
                </a:prstGeom>
                <a:solidFill>
                  <a:schemeClr val="tx1"/>
                </a:solidFill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66" name="Line 129"/>
                <p:cNvSpPr/>
                <p:nvPr/>
              </p:nvSpPr>
              <p:spPr>
                <a:xfrm>
                  <a:off x="3341" y="2729"/>
                  <a:ext cx="0" cy="1360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7167" name="Line 130"/>
                <p:cNvSpPr/>
                <p:nvPr/>
              </p:nvSpPr>
              <p:spPr>
                <a:xfrm>
                  <a:off x="2597" y="3494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68" name="Line 131"/>
                <p:cNvSpPr/>
                <p:nvPr/>
              </p:nvSpPr>
              <p:spPr>
                <a:xfrm>
                  <a:off x="2604" y="3976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69" name="Text Box 132"/>
                <p:cNvSpPr txBox="1"/>
                <p:nvPr/>
              </p:nvSpPr>
              <p:spPr>
                <a:xfrm>
                  <a:off x="3046" y="4032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170" name="Line 133"/>
                <p:cNvSpPr/>
                <p:nvPr/>
              </p:nvSpPr>
              <p:spPr>
                <a:xfrm>
                  <a:off x="2625" y="3239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7171" name="Line 134"/>
                <p:cNvSpPr/>
                <p:nvPr/>
              </p:nvSpPr>
              <p:spPr>
                <a:xfrm>
                  <a:off x="2625" y="3750"/>
                  <a:ext cx="744" cy="0"/>
                </a:xfrm>
                <a:prstGeom prst="line">
                  <a:avLst/>
                </a:prstGeom>
                <a:ln w="444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7172" name="Line 135"/>
              <p:cNvSpPr/>
              <p:nvPr/>
            </p:nvSpPr>
            <p:spPr>
              <a:xfrm flipV="1">
                <a:off x="3220" y="1565"/>
                <a:ext cx="652" cy="70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87173" name="Group 136"/>
            <p:cNvGrpSpPr/>
            <p:nvPr/>
          </p:nvGrpSpPr>
          <p:grpSpPr>
            <a:xfrm>
              <a:off x="3192" y="1026"/>
              <a:ext cx="142" cy="1219"/>
              <a:chOff x="2568" y="2869"/>
              <a:chExt cx="142" cy="1275"/>
            </a:xfrm>
          </p:grpSpPr>
          <p:sp>
            <p:nvSpPr>
              <p:cNvPr id="87174" name="Freeform 137"/>
              <p:cNvSpPr/>
              <p:nvPr/>
            </p:nvSpPr>
            <p:spPr>
              <a:xfrm>
                <a:off x="2568" y="2869"/>
                <a:ext cx="142" cy="2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5"/>
                  </a:cxn>
                  <a:cxn ang="0">
                    <a:pos x="142" y="142"/>
                  </a:cxn>
                  <a:cxn ang="0">
                    <a:pos x="0" y="0"/>
                  </a:cxn>
                </a:cxnLst>
                <a:pathLst>
                  <a:path w="142" h="255">
                    <a:moveTo>
                      <a:pt x="0" y="0"/>
                    </a:moveTo>
                    <a:lnTo>
                      <a:pt x="0" y="255"/>
                    </a:lnTo>
                    <a:lnTo>
                      <a:pt x="142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175" name="Freeform 138"/>
              <p:cNvSpPr/>
              <p:nvPr/>
            </p:nvSpPr>
            <p:spPr>
              <a:xfrm>
                <a:off x="2568" y="3096"/>
                <a:ext cx="142" cy="2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5"/>
                  </a:cxn>
                  <a:cxn ang="0">
                    <a:pos x="142" y="142"/>
                  </a:cxn>
                  <a:cxn ang="0">
                    <a:pos x="0" y="0"/>
                  </a:cxn>
                </a:cxnLst>
                <a:pathLst>
                  <a:path w="142" h="255">
                    <a:moveTo>
                      <a:pt x="0" y="0"/>
                    </a:moveTo>
                    <a:lnTo>
                      <a:pt x="0" y="255"/>
                    </a:lnTo>
                    <a:lnTo>
                      <a:pt x="142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176" name="Freeform 139"/>
              <p:cNvSpPr/>
              <p:nvPr/>
            </p:nvSpPr>
            <p:spPr>
              <a:xfrm>
                <a:off x="2568" y="3351"/>
                <a:ext cx="142" cy="2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5"/>
                  </a:cxn>
                  <a:cxn ang="0">
                    <a:pos x="142" y="142"/>
                  </a:cxn>
                  <a:cxn ang="0">
                    <a:pos x="0" y="0"/>
                  </a:cxn>
                </a:cxnLst>
                <a:pathLst>
                  <a:path w="142" h="255">
                    <a:moveTo>
                      <a:pt x="0" y="0"/>
                    </a:moveTo>
                    <a:lnTo>
                      <a:pt x="0" y="255"/>
                    </a:lnTo>
                    <a:lnTo>
                      <a:pt x="142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177" name="Freeform 140"/>
              <p:cNvSpPr/>
              <p:nvPr/>
            </p:nvSpPr>
            <p:spPr>
              <a:xfrm>
                <a:off x="2568" y="3634"/>
                <a:ext cx="142" cy="2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5"/>
                  </a:cxn>
                  <a:cxn ang="0">
                    <a:pos x="142" y="142"/>
                  </a:cxn>
                  <a:cxn ang="0">
                    <a:pos x="0" y="0"/>
                  </a:cxn>
                </a:cxnLst>
                <a:pathLst>
                  <a:path w="142" h="255">
                    <a:moveTo>
                      <a:pt x="0" y="0"/>
                    </a:moveTo>
                    <a:lnTo>
                      <a:pt x="0" y="255"/>
                    </a:lnTo>
                    <a:lnTo>
                      <a:pt x="142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178" name="Freeform 141"/>
              <p:cNvSpPr/>
              <p:nvPr/>
            </p:nvSpPr>
            <p:spPr>
              <a:xfrm>
                <a:off x="2568" y="3889"/>
                <a:ext cx="142" cy="2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5"/>
                  </a:cxn>
                  <a:cxn ang="0">
                    <a:pos x="142" y="142"/>
                  </a:cxn>
                  <a:cxn ang="0">
                    <a:pos x="0" y="0"/>
                  </a:cxn>
                </a:cxnLst>
                <a:pathLst>
                  <a:path w="142" h="255">
                    <a:moveTo>
                      <a:pt x="0" y="0"/>
                    </a:moveTo>
                    <a:lnTo>
                      <a:pt x="0" y="255"/>
                    </a:lnTo>
                    <a:lnTo>
                      <a:pt x="142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16878" name="Freeform 142"/>
          <p:cNvSpPr/>
          <p:nvPr/>
        </p:nvSpPr>
        <p:spPr>
          <a:xfrm>
            <a:off x="7412355" y="2867025"/>
            <a:ext cx="1143000" cy="290512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</a:cxnLst>
            <a:pathLst>
              <a:path w="737" h="1786">
                <a:moveTo>
                  <a:pt x="0" y="1786"/>
                </a:moveTo>
                <a:lnTo>
                  <a:pt x="737" y="992"/>
                </a:lnTo>
                <a:lnTo>
                  <a:pt x="737" y="0"/>
                </a:lnTo>
                <a:lnTo>
                  <a:pt x="0" y="822"/>
                </a:lnTo>
                <a:lnTo>
                  <a:pt x="0" y="178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/>
      <p:bldP spid="116847" grpId="0" bldLvl="0" animBg="1"/>
      <p:bldP spid="11687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Rectangle 2"/>
          <p:cNvSpPr>
            <a:spLocks noGrp="1"/>
          </p:cNvSpPr>
          <p:nvPr/>
        </p:nvSpPr>
        <p:spPr>
          <a:xfrm>
            <a:off x="287338" y="182563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练  习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5" name="文本框 4"/>
          <p:cNvSpPr txBox="1"/>
          <p:nvPr/>
        </p:nvSpPr>
        <p:spPr>
          <a:xfrm>
            <a:off x="287338" y="928688"/>
            <a:ext cx="8458200" cy="39068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如图所示波长为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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的单色平行光垂直照射单缝，若由单缝边缘发出的光波到达光屏上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三点的光程差分别为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, 2.5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, 3.5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charset="0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比较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三点的亮度，则有：                       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点最亮、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点次之、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点最暗；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两点亮度相同，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点最暗；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三点亮度均相同；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点最亮、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点次之、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点最暗。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9091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1275" y="2838450"/>
            <a:ext cx="2354263" cy="2865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135">
                                            <p:txEl>
                                              <p:charRg st="188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Text Box 2"/>
          <p:cNvSpPr txBox="1"/>
          <p:nvPr/>
        </p:nvSpPr>
        <p:spPr>
          <a:xfrm>
            <a:off x="107950" y="115888"/>
            <a:ext cx="22256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条纹宽度</a:t>
            </a:r>
            <a:endParaRPr lang="zh-CN" altLang="en-US" sz="32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019300" y="215900"/>
            <a:ext cx="6369050" cy="3546475"/>
            <a:chOff x="0" y="0"/>
            <a:chExt cx="4012" cy="2234"/>
          </a:xfrm>
        </p:grpSpPr>
        <p:sp>
          <p:nvSpPr>
            <p:cNvPr id="90115" name="Rectangle 4"/>
            <p:cNvSpPr/>
            <p:nvPr/>
          </p:nvSpPr>
          <p:spPr>
            <a:xfrm>
              <a:off x="553" y="351"/>
              <a:ext cx="96" cy="35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16" name="Rectangle 5"/>
            <p:cNvSpPr/>
            <p:nvPr/>
          </p:nvSpPr>
          <p:spPr>
            <a:xfrm>
              <a:off x="547" y="1530"/>
              <a:ext cx="88" cy="372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17" name="Text Box 6"/>
            <p:cNvSpPr txBox="1"/>
            <p:nvPr/>
          </p:nvSpPr>
          <p:spPr>
            <a:xfrm>
              <a:off x="359" y="398"/>
              <a:ext cx="25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18" name="Text Box 7"/>
            <p:cNvSpPr txBox="1"/>
            <p:nvPr/>
          </p:nvSpPr>
          <p:spPr>
            <a:xfrm>
              <a:off x="340" y="1528"/>
              <a:ext cx="255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0119" name="Group 8"/>
            <p:cNvGrpSpPr/>
            <p:nvPr/>
          </p:nvGrpSpPr>
          <p:grpSpPr>
            <a:xfrm>
              <a:off x="924" y="225"/>
              <a:ext cx="355" cy="1644"/>
              <a:chOff x="0" y="0"/>
              <a:chExt cx="370" cy="1717"/>
            </a:xfrm>
          </p:grpSpPr>
          <p:sp>
            <p:nvSpPr>
              <p:cNvPr id="90120" name="Text Box 9"/>
              <p:cNvSpPr txBox="1"/>
              <p:nvPr/>
            </p:nvSpPr>
            <p:spPr>
              <a:xfrm>
                <a:off x="0" y="0"/>
                <a:ext cx="342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just" eaLnBrk="0" hangingPunct="0"/>
                <a:r>
                  <a:rPr lang="en-US" altLang="zh-CN" sz="2400" i="1">
                    <a:solidFill>
                      <a:srgbClr val="D6009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sz="2400" i="1" baseline="-25000">
                    <a:solidFill>
                      <a:srgbClr val="D6009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121" name="Oval 10" descr="下对角虚线"/>
              <p:cNvSpPr/>
              <p:nvPr/>
            </p:nvSpPr>
            <p:spPr>
              <a:xfrm>
                <a:off x="279" y="172"/>
                <a:ext cx="91" cy="1545"/>
              </a:xfrm>
              <a:prstGeom prst="ellipse">
                <a:avLst/>
              </a:prstGeom>
              <a:blipFill rotWithShape="0">
                <a:blip r:embed="rId1"/>
              </a:blipFill>
              <a:ln w="9525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0122" name="Rectangle 11"/>
            <p:cNvSpPr/>
            <p:nvPr/>
          </p:nvSpPr>
          <p:spPr>
            <a:xfrm flipH="1">
              <a:off x="2684" y="0"/>
              <a:ext cx="50" cy="223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0123" name="Group 12"/>
            <p:cNvGrpSpPr/>
            <p:nvPr/>
          </p:nvGrpSpPr>
          <p:grpSpPr>
            <a:xfrm>
              <a:off x="0" y="705"/>
              <a:ext cx="593" cy="803"/>
              <a:chOff x="0" y="0"/>
              <a:chExt cx="619" cy="839"/>
            </a:xfrm>
          </p:grpSpPr>
          <p:sp>
            <p:nvSpPr>
              <p:cNvPr id="90124" name="Line 13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0125" name="Line 14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0126" name="Line 15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90127" name="Line 16"/>
            <p:cNvSpPr/>
            <p:nvPr/>
          </p:nvSpPr>
          <p:spPr>
            <a:xfrm>
              <a:off x="635" y="726"/>
              <a:ext cx="0" cy="77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90128" name="Line 17"/>
            <p:cNvSpPr/>
            <p:nvPr/>
          </p:nvSpPr>
          <p:spPr>
            <a:xfrm>
              <a:off x="647" y="1125"/>
              <a:ext cx="3365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sp>
        <p:sp>
          <p:nvSpPr>
            <p:cNvPr id="90129" name="Freeform 18"/>
            <p:cNvSpPr/>
            <p:nvPr/>
          </p:nvSpPr>
          <p:spPr>
            <a:xfrm rot="5400000">
              <a:off x="2107" y="534"/>
              <a:ext cx="2073" cy="1170"/>
            </a:xfrm>
            <a:custGeom>
              <a:avLst/>
              <a:gdLst/>
              <a:ahLst/>
              <a:cxnLst>
                <a:cxn ang="0">
                  <a:pos x="0" y="541"/>
                </a:cxn>
                <a:cxn ang="0">
                  <a:pos x="64" y="507"/>
                </a:cxn>
                <a:cxn ang="0">
                  <a:pos x="121" y="548"/>
                </a:cxn>
                <a:cxn ang="0">
                  <a:pos x="192" y="489"/>
                </a:cxn>
                <a:cxn ang="0">
                  <a:pos x="302" y="515"/>
                </a:cxn>
                <a:cxn ang="0">
                  <a:pos x="386" y="4"/>
                </a:cxn>
                <a:cxn ang="0">
                  <a:pos x="478" y="518"/>
                </a:cxn>
                <a:cxn ang="0">
                  <a:pos x="576" y="485"/>
                </a:cxn>
                <a:cxn ang="0">
                  <a:pos x="637" y="551"/>
                </a:cxn>
                <a:cxn ang="0">
                  <a:pos x="704" y="507"/>
                </a:cxn>
                <a:cxn ang="0">
                  <a:pos x="773" y="541"/>
                </a:cxn>
              </a:cxnLst>
              <a:pathLst>
                <a:path w="2880" h="1463">
                  <a:moveTo>
                    <a:pt x="0" y="1320"/>
                  </a:moveTo>
                  <a:cubicBezTo>
                    <a:pt x="82" y="1280"/>
                    <a:pt x="164" y="1238"/>
                    <a:pt x="239" y="1241"/>
                  </a:cubicBezTo>
                  <a:cubicBezTo>
                    <a:pt x="314" y="1244"/>
                    <a:pt x="371" y="1345"/>
                    <a:pt x="451" y="1338"/>
                  </a:cubicBezTo>
                  <a:cubicBezTo>
                    <a:pt x="531" y="1331"/>
                    <a:pt x="605" y="1209"/>
                    <a:pt x="717" y="1196"/>
                  </a:cubicBezTo>
                  <a:cubicBezTo>
                    <a:pt x="829" y="1183"/>
                    <a:pt x="1005" y="1456"/>
                    <a:pt x="1125" y="1258"/>
                  </a:cubicBezTo>
                  <a:cubicBezTo>
                    <a:pt x="1245" y="1060"/>
                    <a:pt x="1276" y="18"/>
                    <a:pt x="1435" y="9"/>
                  </a:cubicBezTo>
                  <a:cubicBezTo>
                    <a:pt x="1594" y="0"/>
                    <a:pt x="1663" y="1071"/>
                    <a:pt x="1781" y="1267"/>
                  </a:cubicBezTo>
                  <a:cubicBezTo>
                    <a:pt x="1899" y="1463"/>
                    <a:pt x="2045" y="1174"/>
                    <a:pt x="2144" y="1187"/>
                  </a:cubicBezTo>
                  <a:cubicBezTo>
                    <a:pt x="2243" y="1200"/>
                    <a:pt x="2294" y="1338"/>
                    <a:pt x="2374" y="1347"/>
                  </a:cubicBezTo>
                  <a:cubicBezTo>
                    <a:pt x="2454" y="1356"/>
                    <a:pt x="2539" y="1245"/>
                    <a:pt x="2623" y="1241"/>
                  </a:cubicBezTo>
                  <a:cubicBezTo>
                    <a:pt x="2707" y="1237"/>
                    <a:pt x="2837" y="1310"/>
                    <a:pt x="2880" y="132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0130" name="Line 19"/>
            <p:cNvSpPr/>
            <p:nvPr/>
          </p:nvSpPr>
          <p:spPr>
            <a:xfrm>
              <a:off x="1254" y="1878"/>
              <a:ext cx="1443" cy="0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90131" name="Text Box 20"/>
            <p:cNvSpPr txBox="1"/>
            <p:nvPr/>
          </p:nvSpPr>
          <p:spPr>
            <a:xfrm>
              <a:off x="1912" y="1648"/>
              <a:ext cx="20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solidFill>
                    <a:srgbClr val="FF5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3200" i="1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2" name="Text Box 21"/>
            <p:cNvSpPr txBox="1"/>
            <p:nvPr/>
          </p:nvSpPr>
          <p:spPr>
            <a:xfrm>
              <a:off x="2503" y="1056"/>
              <a:ext cx="21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3" name="Text Box 22"/>
            <p:cNvSpPr txBox="1"/>
            <p:nvPr/>
          </p:nvSpPr>
          <p:spPr>
            <a:xfrm>
              <a:off x="2443" y="487"/>
              <a:ext cx="288" cy="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4" name="Text Box 23"/>
            <p:cNvSpPr txBox="1"/>
            <p:nvPr/>
          </p:nvSpPr>
          <p:spPr>
            <a:xfrm>
              <a:off x="2377" y="141"/>
              <a:ext cx="353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0135" name="Object 24"/>
            <p:cNvGraphicFramePr>
              <a:graphicFrameLocks noChangeAspect="1"/>
            </p:cNvGraphicFramePr>
            <p:nvPr/>
          </p:nvGraphicFramePr>
          <p:xfrm>
            <a:off x="265" y="796"/>
            <a:ext cx="24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7" name="" r:id="rId2" imgW="139700" imgH="177800" progId="Equation.3">
                    <p:embed/>
                  </p:oleObj>
                </mc:Choice>
                <mc:Fallback>
                  <p:oleObj name="" r:id="rId2" imgW="139700" imgH="177800" progId="Equation.3">
                    <p:embed/>
                    <p:pic>
                      <p:nvPicPr>
                        <p:cNvPr id="0" name="图片 336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" y="796"/>
                          <a:ext cx="249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36" name="Line 25"/>
            <p:cNvSpPr/>
            <p:nvPr/>
          </p:nvSpPr>
          <p:spPr>
            <a:xfrm flipV="1">
              <a:off x="619" y="794"/>
              <a:ext cx="2087" cy="471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7" name="Oval 26"/>
            <p:cNvSpPr/>
            <p:nvPr/>
          </p:nvSpPr>
          <p:spPr>
            <a:xfrm>
              <a:off x="2670" y="760"/>
              <a:ext cx="93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38" name="Line 27"/>
            <p:cNvSpPr/>
            <p:nvPr/>
          </p:nvSpPr>
          <p:spPr>
            <a:xfrm flipV="1">
              <a:off x="623" y="403"/>
              <a:ext cx="2091" cy="1022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9" name="Oval 28"/>
            <p:cNvSpPr/>
            <p:nvPr/>
          </p:nvSpPr>
          <p:spPr>
            <a:xfrm>
              <a:off x="2678" y="362"/>
              <a:ext cx="93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40" name="Oval 29"/>
            <p:cNvSpPr/>
            <p:nvPr/>
          </p:nvSpPr>
          <p:spPr>
            <a:xfrm>
              <a:off x="2662" y="1066"/>
              <a:ext cx="92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41" name="Line 30"/>
            <p:cNvSpPr/>
            <p:nvPr/>
          </p:nvSpPr>
          <p:spPr>
            <a:xfrm>
              <a:off x="1262" y="1124"/>
              <a:ext cx="1477" cy="297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0142" name="Line 31"/>
            <p:cNvSpPr/>
            <p:nvPr/>
          </p:nvSpPr>
          <p:spPr>
            <a:xfrm>
              <a:off x="1271" y="1116"/>
              <a:ext cx="1452" cy="678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0143" name="Rectangle 32"/>
            <p:cNvSpPr/>
            <p:nvPr/>
          </p:nvSpPr>
          <p:spPr>
            <a:xfrm>
              <a:off x="3783" y="1099"/>
              <a:ext cx="21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6529" name="Text Box 33"/>
          <p:cNvSpPr txBox="1"/>
          <p:nvPr/>
        </p:nvSpPr>
        <p:spPr>
          <a:xfrm>
            <a:off x="36513" y="3429000"/>
            <a:ext cx="8154987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accent2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中央明纹的宽度</a:t>
            </a:r>
            <a:endParaRPr lang="zh-CN" altLang="en-US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accent2"/>
              </a:buClr>
              <a:buSzPct val="120000"/>
            </a:pP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线宽度</a:t>
            </a: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: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两个第一级暗纹间的距离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6294438" y="17463"/>
            <a:ext cx="1158875" cy="3843337"/>
            <a:chOff x="0" y="0"/>
            <a:chExt cx="730" cy="2421"/>
          </a:xfrm>
        </p:grpSpPr>
        <p:sp>
          <p:nvSpPr>
            <p:cNvPr id="90146" name="Line 35"/>
            <p:cNvSpPr/>
            <p:nvPr/>
          </p:nvSpPr>
          <p:spPr>
            <a:xfrm flipV="1">
              <a:off x="0" y="0"/>
              <a:ext cx="0" cy="2421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0147" name="Text Box 36"/>
            <p:cNvSpPr txBox="1"/>
            <p:nvPr/>
          </p:nvSpPr>
          <p:spPr>
            <a:xfrm>
              <a:off x="5" y="3"/>
              <a:ext cx="24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48" name="Line 37"/>
            <p:cNvSpPr/>
            <p:nvPr/>
          </p:nvSpPr>
          <p:spPr>
            <a:xfrm>
              <a:off x="51" y="982"/>
              <a:ext cx="41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49" name="Line 38"/>
            <p:cNvSpPr/>
            <p:nvPr/>
          </p:nvSpPr>
          <p:spPr>
            <a:xfrm>
              <a:off x="26" y="1601"/>
              <a:ext cx="41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50" name="Line 39"/>
            <p:cNvSpPr/>
            <p:nvPr/>
          </p:nvSpPr>
          <p:spPr>
            <a:xfrm>
              <a:off x="302" y="987"/>
              <a:ext cx="0" cy="61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90151" name="Text Box 40"/>
            <p:cNvSpPr txBox="1"/>
            <p:nvPr/>
          </p:nvSpPr>
          <p:spPr>
            <a:xfrm>
              <a:off x="306" y="1121"/>
              <a:ext cx="4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lang="en-US" altLang="zh-CN" sz="24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41"/>
          <p:cNvGrpSpPr/>
          <p:nvPr/>
        </p:nvGrpSpPr>
        <p:grpSpPr>
          <a:xfrm>
            <a:off x="5272088" y="1587500"/>
            <a:ext cx="593725" cy="479425"/>
            <a:chOff x="0" y="0"/>
            <a:chExt cx="374" cy="302"/>
          </a:xfrm>
        </p:grpSpPr>
        <p:sp>
          <p:nvSpPr>
            <p:cNvPr id="90153" name="Text Box 42"/>
            <p:cNvSpPr txBox="1"/>
            <p:nvPr/>
          </p:nvSpPr>
          <p:spPr>
            <a:xfrm>
              <a:off x="66" y="0"/>
              <a:ext cx="308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sz="24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54" name="Freeform 43"/>
            <p:cNvSpPr/>
            <p:nvPr/>
          </p:nvSpPr>
          <p:spPr>
            <a:xfrm>
              <a:off x="0" y="93"/>
              <a:ext cx="89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9" y="296"/>
                </a:cxn>
                <a:cxn ang="0">
                  <a:pos x="116" y="813"/>
                </a:cxn>
              </a:cxnLst>
              <a:pathLst>
                <a:path w="56" h="97">
                  <a:moveTo>
                    <a:pt x="0" y="0"/>
                  </a:moveTo>
                  <a:cubicBezTo>
                    <a:pt x="25" y="9"/>
                    <a:pt x="50" y="19"/>
                    <a:pt x="53" y="35"/>
                  </a:cubicBezTo>
                  <a:cubicBezTo>
                    <a:pt x="56" y="51"/>
                    <a:pt x="37" y="74"/>
                    <a:pt x="18" y="97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106541" name="Object 45"/>
          <p:cNvGraphicFramePr>
            <a:graphicFrameLocks noChangeAspect="1"/>
          </p:cNvGraphicFramePr>
          <p:nvPr/>
        </p:nvGraphicFramePr>
        <p:xfrm>
          <a:off x="3292475" y="4467225"/>
          <a:ext cx="19573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" name="" r:id="rId4" imgW="723265" imgH="215900" progId="Equation.3">
                  <p:embed/>
                </p:oleObj>
              </mc:Choice>
              <mc:Fallback>
                <p:oleObj name="" r:id="rId4" imgW="723265" imgH="215900" progId="Equation.3">
                  <p:embed/>
                  <p:pic>
                    <p:nvPicPr>
                      <p:cNvPr id="0" name="图片 336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2475" y="4467225"/>
                        <a:ext cx="1957388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42" name="Rectangle 46"/>
          <p:cNvSpPr/>
          <p:nvPr/>
        </p:nvSpPr>
        <p:spPr>
          <a:xfrm>
            <a:off x="1144588" y="5229225"/>
            <a:ext cx="179228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6543" name="Object 47"/>
          <p:cNvGraphicFramePr>
            <a:graphicFrameLocks noChangeAspect="1"/>
          </p:cNvGraphicFramePr>
          <p:nvPr/>
        </p:nvGraphicFramePr>
        <p:xfrm>
          <a:off x="2540000" y="5086350"/>
          <a:ext cx="2784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" r:id="rId6" imgW="1307465" imgH="393700" progId="Equation.3">
                  <p:embed/>
                </p:oleObj>
              </mc:Choice>
              <mc:Fallback>
                <p:oleObj name="" r:id="rId6" imgW="1307465" imgH="393700" progId="Equation.3">
                  <p:embed/>
                  <p:pic>
                    <p:nvPicPr>
                      <p:cNvPr id="0" name="图片 336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0000" y="5086350"/>
                        <a:ext cx="2784475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9"/>
          <p:cNvGrpSpPr/>
          <p:nvPr/>
        </p:nvGrpSpPr>
        <p:grpSpPr>
          <a:xfrm>
            <a:off x="4789488" y="1804670"/>
            <a:ext cx="862012" cy="584200"/>
            <a:chOff x="0" y="0"/>
            <a:chExt cx="543" cy="368"/>
          </a:xfrm>
        </p:grpSpPr>
        <p:sp>
          <p:nvSpPr>
            <p:cNvPr id="90159" name="Freeform 50"/>
            <p:cNvSpPr/>
            <p:nvPr/>
          </p:nvSpPr>
          <p:spPr>
            <a:xfrm>
              <a:off x="0" y="0"/>
              <a:ext cx="87" cy="242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2" y="31"/>
                </a:cxn>
                <a:cxn ang="0">
                  <a:pos x="0" y="65"/>
                </a:cxn>
              </a:cxnLst>
              <a:pathLst>
                <a:path w="92" h="375">
                  <a:moveTo>
                    <a:pt x="15" y="0"/>
                  </a:moveTo>
                  <a:cubicBezTo>
                    <a:pt x="53" y="59"/>
                    <a:pt x="92" y="118"/>
                    <a:pt x="90" y="180"/>
                  </a:cubicBezTo>
                  <a:cubicBezTo>
                    <a:pt x="88" y="242"/>
                    <a:pt x="15" y="342"/>
                    <a:pt x="0" y="375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arrow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0160" name="Text Box 51"/>
            <p:cNvSpPr txBox="1"/>
            <p:nvPr/>
          </p:nvSpPr>
          <p:spPr>
            <a:xfrm>
              <a:off x="57" y="66"/>
              <a:ext cx="486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</a:t>
              </a:r>
              <a:r>
                <a:rPr lang="en-US" altLang="zh-CN" sz="24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68668" name="Object 60"/>
          <p:cNvGraphicFramePr/>
          <p:nvPr/>
        </p:nvGraphicFramePr>
        <p:xfrm>
          <a:off x="6372225" y="5038725"/>
          <a:ext cx="16525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" r:id="rId8" imgW="799465" imgH="393700" progId="Equation.3">
                  <p:embed/>
                </p:oleObj>
              </mc:Choice>
              <mc:Fallback>
                <p:oleObj name="" r:id="rId8" imgW="799465" imgH="393700" progId="Equation.3">
                  <p:embed/>
                  <p:pic>
                    <p:nvPicPr>
                      <p:cNvPr id="0" name="图片 336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72225" y="5038725"/>
                        <a:ext cx="1652588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69" name="Rectangle 61"/>
          <p:cNvSpPr/>
          <p:nvPr/>
        </p:nvSpPr>
        <p:spPr>
          <a:xfrm>
            <a:off x="6156325" y="4976813"/>
            <a:ext cx="2035175" cy="9032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522" name="Rectangle 2"/>
          <p:cNvSpPr/>
          <p:nvPr/>
        </p:nvSpPr>
        <p:spPr>
          <a:xfrm>
            <a:off x="806450" y="6134100"/>
            <a:ext cx="24590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角度宽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zh-CN" altLang="en-US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zh-CN" altLang="en-US" baseline="-25000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0:</a:t>
            </a:r>
            <a:endParaRPr lang="zh-CN" altLang="en-US" baseline="-25000" dirty="0">
              <a:solidFill>
                <a:srgbClr val="FF5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7523" name="Rectangle 3"/>
          <p:cNvSpPr/>
          <p:nvPr/>
        </p:nvSpPr>
        <p:spPr>
          <a:xfrm>
            <a:off x="3340100" y="6134100"/>
            <a:ext cx="21304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zh-CN" altLang="en-US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= 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zh-CN" altLang="en-US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baseline="-25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6329363" y="5970588"/>
          <a:ext cx="155733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" r:id="rId10" imgW="723900" imgH="393700" progId="Equation.3">
                  <p:embed/>
                </p:oleObj>
              </mc:Choice>
              <mc:Fallback>
                <p:oleObj name="" r:id="rId10" imgW="723900" imgH="393700" progId="Equation.3">
                  <p:embed/>
                  <p:pic>
                    <p:nvPicPr>
                      <p:cNvPr id="0" name="图片 337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9363" y="5970588"/>
                        <a:ext cx="1557337" cy="846137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6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6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6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/>
      <p:bldP spid="106529" grpId="0"/>
      <p:bldP spid="106542" grpId="0"/>
      <p:bldP spid="68669" grpId="0" bldLvl="0" animBg="1"/>
      <p:bldP spid="107522" grpId="0"/>
      <p:bldP spid="1075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6" name="Text Box 6"/>
          <p:cNvSpPr txBox="1"/>
          <p:nvPr/>
        </p:nvSpPr>
        <p:spPr>
          <a:xfrm>
            <a:off x="85725" y="125413"/>
            <a:ext cx="29495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其他明纹的宽度</a:t>
            </a:r>
            <a:endParaRPr lang="zh-CN" altLang="en-US" dirty="0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7527" name="Rectangle 7"/>
          <p:cNvSpPr/>
          <p:nvPr/>
        </p:nvSpPr>
        <p:spPr>
          <a:xfrm>
            <a:off x="109538" y="4032250"/>
            <a:ext cx="2336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线宽度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zh-CN" altLang="en-US" i="1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7528" name="Object 8"/>
          <p:cNvGraphicFramePr>
            <a:graphicFrameLocks noChangeAspect="1"/>
          </p:cNvGraphicFramePr>
          <p:nvPr/>
        </p:nvGraphicFramePr>
        <p:xfrm>
          <a:off x="2297113" y="3962400"/>
          <a:ext cx="23590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" r:id="rId1" imgW="915035" imgH="228600" progId="Equation.3">
                  <p:embed/>
                </p:oleObj>
              </mc:Choice>
              <mc:Fallback>
                <p:oleObj name="" r:id="rId1" imgW="915035" imgH="228600" progId="Equation.3">
                  <p:embed/>
                  <p:pic>
                    <p:nvPicPr>
                      <p:cNvPr id="0" name="图片 33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7113" y="3962400"/>
                        <a:ext cx="2359025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9" name="Object 9"/>
          <p:cNvGraphicFramePr>
            <a:graphicFrameLocks noChangeAspect="1"/>
          </p:cNvGraphicFramePr>
          <p:nvPr/>
        </p:nvGraphicFramePr>
        <p:xfrm>
          <a:off x="4711700" y="3992563"/>
          <a:ext cx="35702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" r:id="rId3" imgW="1384300" imgH="228600" progId="Equation.3">
                  <p:embed/>
                </p:oleObj>
              </mc:Choice>
              <mc:Fallback>
                <p:oleObj name="" r:id="rId3" imgW="1384300" imgH="228600" progId="Equation.3">
                  <p:embed/>
                  <p:pic>
                    <p:nvPicPr>
                      <p:cNvPr id="0" name="图片 33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1700" y="3992563"/>
                        <a:ext cx="3570288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2" name="Object 12"/>
          <p:cNvGraphicFramePr>
            <a:graphicFrameLocks noChangeAspect="1"/>
          </p:cNvGraphicFramePr>
          <p:nvPr/>
        </p:nvGraphicFramePr>
        <p:xfrm>
          <a:off x="3059113" y="4797425"/>
          <a:ext cx="1484312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" r:id="rId5" imgW="698500" imgH="406400" progId="Equation.3">
                  <p:embed/>
                </p:oleObj>
              </mc:Choice>
              <mc:Fallback>
                <p:oleObj name="" r:id="rId5" imgW="698500" imgH="406400" progId="Equation.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4797425"/>
                        <a:ext cx="1484312" cy="935038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3" name="Rectangle 13"/>
          <p:cNvSpPr/>
          <p:nvPr/>
        </p:nvSpPr>
        <p:spPr>
          <a:xfrm>
            <a:off x="146050" y="5988050"/>
            <a:ext cx="24590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角度宽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zh-CN" altLang="en-US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zh-CN" altLang="en-US" baseline="-25000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baseline="-25000" dirty="0">
              <a:solidFill>
                <a:srgbClr val="FF5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7534" name="Object 14"/>
          <p:cNvGraphicFramePr>
            <a:graphicFrameLocks noChangeAspect="1"/>
          </p:cNvGraphicFramePr>
          <p:nvPr/>
        </p:nvGraphicFramePr>
        <p:xfrm>
          <a:off x="2535238" y="5867400"/>
          <a:ext cx="27717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" r:id="rId7" imgW="1243965" imgH="393700" progId="Equation.3">
                  <p:embed/>
                </p:oleObj>
              </mc:Choice>
              <mc:Fallback>
                <p:oleObj name="" r:id="rId7" imgW="1243965" imgH="393700" progId="Equation.3">
                  <p:embed/>
                  <p:pic>
                    <p:nvPicPr>
                      <p:cNvPr id="0" name="图片 33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5238" y="5867400"/>
                        <a:ext cx="2771775" cy="874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5" name="Object 15"/>
          <p:cNvGraphicFramePr>
            <a:graphicFrameLocks noChangeAspect="1"/>
          </p:cNvGraphicFramePr>
          <p:nvPr/>
        </p:nvGraphicFramePr>
        <p:xfrm>
          <a:off x="6107113" y="5910263"/>
          <a:ext cx="112871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" name="" r:id="rId9" imgW="584200" imgH="393700" progId="Equation.3">
                  <p:embed/>
                </p:oleObj>
              </mc:Choice>
              <mc:Fallback>
                <p:oleObj name="" r:id="rId9" imgW="584200" imgH="393700" progId="Equation.3">
                  <p:embed/>
                  <p:pic>
                    <p:nvPicPr>
                      <p:cNvPr id="0" name="图片 33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07113" y="5910263"/>
                        <a:ext cx="1128712" cy="758825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505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2019300" y="287338"/>
            <a:ext cx="6369050" cy="3546475"/>
            <a:chOff x="0" y="0"/>
            <a:chExt cx="4012" cy="2234"/>
          </a:xfrm>
        </p:grpSpPr>
        <p:sp>
          <p:nvSpPr>
            <p:cNvPr id="91146" name="Rectangle 4"/>
            <p:cNvSpPr/>
            <p:nvPr/>
          </p:nvSpPr>
          <p:spPr>
            <a:xfrm>
              <a:off x="553" y="351"/>
              <a:ext cx="96" cy="35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47" name="Rectangle 5"/>
            <p:cNvSpPr/>
            <p:nvPr/>
          </p:nvSpPr>
          <p:spPr>
            <a:xfrm>
              <a:off x="547" y="1530"/>
              <a:ext cx="88" cy="372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48" name="Text Box 6"/>
            <p:cNvSpPr txBox="1"/>
            <p:nvPr/>
          </p:nvSpPr>
          <p:spPr>
            <a:xfrm>
              <a:off x="359" y="398"/>
              <a:ext cx="25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49" name="Text Box 7"/>
            <p:cNvSpPr txBox="1"/>
            <p:nvPr/>
          </p:nvSpPr>
          <p:spPr>
            <a:xfrm>
              <a:off x="340" y="1528"/>
              <a:ext cx="255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1150" name="Group 8"/>
            <p:cNvGrpSpPr/>
            <p:nvPr/>
          </p:nvGrpSpPr>
          <p:grpSpPr>
            <a:xfrm>
              <a:off x="924" y="225"/>
              <a:ext cx="355" cy="1644"/>
              <a:chOff x="0" y="0"/>
              <a:chExt cx="370" cy="1717"/>
            </a:xfrm>
          </p:grpSpPr>
          <p:sp>
            <p:nvSpPr>
              <p:cNvPr id="91151" name="Text Box 9"/>
              <p:cNvSpPr txBox="1"/>
              <p:nvPr/>
            </p:nvSpPr>
            <p:spPr>
              <a:xfrm>
                <a:off x="0" y="0"/>
                <a:ext cx="342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just" eaLnBrk="0" hangingPunct="0"/>
                <a:r>
                  <a:rPr lang="en-US" altLang="zh-CN" sz="2400" i="1">
                    <a:solidFill>
                      <a:srgbClr val="D6009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sz="2400" i="1" baseline="-25000">
                    <a:solidFill>
                      <a:srgbClr val="D6009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152" name="Oval 10" descr="下对角虚线"/>
              <p:cNvSpPr/>
              <p:nvPr/>
            </p:nvSpPr>
            <p:spPr>
              <a:xfrm>
                <a:off x="279" y="172"/>
                <a:ext cx="91" cy="1545"/>
              </a:xfrm>
              <a:prstGeom prst="ellipse">
                <a:avLst/>
              </a:prstGeom>
              <a:blipFill rotWithShape="0">
                <a:blip r:embed="rId11"/>
              </a:blipFill>
              <a:ln w="9525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1153" name="Rectangle 11"/>
            <p:cNvSpPr/>
            <p:nvPr/>
          </p:nvSpPr>
          <p:spPr>
            <a:xfrm flipH="1">
              <a:off x="2684" y="0"/>
              <a:ext cx="50" cy="223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1154" name="Group 12"/>
            <p:cNvGrpSpPr/>
            <p:nvPr/>
          </p:nvGrpSpPr>
          <p:grpSpPr>
            <a:xfrm>
              <a:off x="0" y="705"/>
              <a:ext cx="593" cy="803"/>
              <a:chOff x="0" y="0"/>
              <a:chExt cx="619" cy="839"/>
            </a:xfrm>
          </p:grpSpPr>
          <p:sp>
            <p:nvSpPr>
              <p:cNvPr id="91155" name="Line 13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1156" name="Line 14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1157" name="Line 15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91158" name="Line 16"/>
            <p:cNvSpPr/>
            <p:nvPr/>
          </p:nvSpPr>
          <p:spPr>
            <a:xfrm>
              <a:off x="635" y="726"/>
              <a:ext cx="0" cy="77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91159" name="Line 17"/>
            <p:cNvSpPr/>
            <p:nvPr/>
          </p:nvSpPr>
          <p:spPr>
            <a:xfrm>
              <a:off x="647" y="1125"/>
              <a:ext cx="3365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sp>
        <p:sp>
          <p:nvSpPr>
            <p:cNvPr id="91160" name="Freeform 18"/>
            <p:cNvSpPr/>
            <p:nvPr/>
          </p:nvSpPr>
          <p:spPr>
            <a:xfrm rot="5400000">
              <a:off x="2107" y="516"/>
              <a:ext cx="2073" cy="1170"/>
            </a:xfrm>
            <a:custGeom>
              <a:avLst/>
              <a:gdLst/>
              <a:ahLst/>
              <a:cxnLst>
                <a:cxn ang="0">
                  <a:pos x="0" y="541"/>
                </a:cxn>
                <a:cxn ang="0">
                  <a:pos x="64" y="507"/>
                </a:cxn>
                <a:cxn ang="0">
                  <a:pos x="121" y="548"/>
                </a:cxn>
                <a:cxn ang="0">
                  <a:pos x="192" y="489"/>
                </a:cxn>
                <a:cxn ang="0">
                  <a:pos x="302" y="515"/>
                </a:cxn>
                <a:cxn ang="0">
                  <a:pos x="386" y="4"/>
                </a:cxn>
                <a:cxn ang="0">
                  <a:pos x="478" y="518"/>
                </a:cxn>
                <a:cxn ang="0">
                  <a:pos x="576" y="485"/>
                </a:cxn>
                <a:cxn ang="0">
                  <a:pos x="637" y="551"/>
                </a:cxn>
                <a:cxn ang="0">
                  <a:pos x="704" y="507"/>
                </a:cxn>
                <a:cxn ang="0">
                  <a:pos x="773" y="541"/>
                </a:cxn>
              </a:cxnLst>
              <a:pathLst>
                <a:path w="2880" h="1463">
                  <a:moveTo>
                    <a:pt x="0" y="1320"/>
                  </a:moveTo>
                  <a:cubicBezTo>
                    <a:pt x="82" y="1280"/>
                    <a:pt x="164" y="1238"/>
                    <a:pt x="239" y="1241"/>
                  </a:cubicBezTo>
                  <a:cubicBezTo>
                    <a:pt x="314" y="1244"/>
                    <a:pt x="371" y="1345"/>
                    <a:pt x="451" y="1338"/>
                  </a:cubicBezTo>
                  <a:cubicBezTo>
                    <a:pt x="531" y="1331"/>
                    <a:pt x="605" y="1209"/>
                    <a:pt x="717" y="1196"/>
                  </a:cubicBezTo>
                  <a:cubicBezTo>
                    <a:pt x="829" y="1183"/>
                    <a:pt x="1005" y="1456"/>
                    <a:pt x="1125" y="1258"/>
                  </a:cubicBezTo>
                  <a:cubicBezTo>
                    <a:pt x="1245" y="1060"/>
                    <a:pt x="1276" y="18"/>
                    <a:pt x="1435" y="9"/>
                  </a:cubicBezTo>
                  <a:cubicBezTo>
                    <a:pt x="1594" y="0"/>
                    <a:pt x="1663" y="1071"/>
                    <a:pt x="1781" y="1267"/>
                  </a:cubicBezTo>
                  <a:cubicBezTo>
                    <a:pt x="1899" y="1463"/>
                    <a:pt x="2045" y="1174"/>
                    <a:pt x="2144" y="1187"/>
                  </a:cubicBezTo>
                  <a:cubicBezTo>
                    <a:pt x="2243" y="1200"/>
                    <a:pt x="2294" y="1338"/>
                    <a:pt x="2374" y="1347"/>
                  </a:cubicBezTo>
                  <a:cubicBezTo>
                    <a:pt x="2454" y="1356"/>
                    <a:pt x="2539" y="1245"/>
                    <a:pt x="2623" y="1241"/>
                  </a:cubicBezTo>
                  <a:cubicBezTo>
                    <a:pt x="2707" y="1237"/>
                    <a:pt x="2837" y="1310"/>
                    <a:pt x="2880" y="132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1161" name="Line 19"/>
            <p:cNvSpPr/>
            <p:nvPr/>
          </p:nvSpPr>
          <p:spPr>
            <a:xfrm>
              <a:off x="1254" y="1878"/>
              <a:ext cx="1443" cy="0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91162" name="Text Box 20"/>
            <p:cNvSpPr txBox="1"/>
            <p:nvPr/>
          </p:nvSpPr>
          <p:spPr>
            <a:xfrm>
              <a:off x="1912" y="1648"/>
              <a:ext cx="20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solidFill>
                    <a:srgbClr val="FF5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3200" i="1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63" name="Text Box 21"/>
            <p:cNvSpPr txBox="1"/>
            <p:nvPr/>
          </p:nvSpPr>
          <p:spPr>
            <a:xfrm>
              <a:off x="2503" y="1056"/>
              <a:ext cx="21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64" name="Text Box 22"/>
            <p:cNvSpPr txBox="1"/>
            <p:nvPr/>
          </p:nvSpPr>
          <p:spPr>
            <a:xfrm>
              <a:off x="2443" y="487"/>
              <a:ext cx="288" cy="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65" name="Text Box 23"/>
            <p:cNvSpPr txBox="1"/>
            <p:nvPr/>
          </p:nvSpPr>
          <p:spPr>
            <a:xfrm>
              <a:off x="2377" y="141"/>
              <a:ext cx="353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166" name="Object 24"/>
            <p:cNvGraphicFramePr>
              <a:graphicFrameLocks noChangeAspect="1"/>
            </p:cNvGraphicFramePr>
            <p:nvPr/>
          </p:nvGraphicFramePr>
          <p:xfrm>
            <a:off x="265" y="796"/>
            <a:ext cx="24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7" name="" r:id="rId12" imgW="139700" imgH="177800" progId="Equation.3">
                    <p:embed/>
                  </p:oleObj>
                </mc:Choice>
                <mc:Fallback>
                  <p:oleObj name="" r:id="rId12" imgW="139700" imgH="177800" progId="Equation.3">
                    <p:embed/>
                    <p:pic>
                      <p:nvPicPr>
                        <p:cNvPr id="0" name="图片 337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65" y="796"/>
                          <a:ext cx="249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67" name="Line 25"/>
            <p:cNvSpPr/>
            <p:nvPr/>
          </p:nvSpPr>
          <p:spPr>
            <a:xfrm flipV="1">
              <a:off x="619" y="794"/>
              <a:ext cx="2087" cy="471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68" name="Oval 26"/>
            <p:cNvSpPr/>
            <p:nvPr/>
          </p:nvSpPr>
          <p:spPr>
            <a:xfrm>
              <a:off x="2670" y="760"/>
              <a:ext cx="93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69" name="Line 27"/>
            <p:cNvSpPr/>
            <p:nvPr/>
          </p:nvSpPr>
          <p:spPr>
            <a:xfrm flipV="1">
              <a:off x="623" y="403"/>
              <a:ext cx="2091" cy="1022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70" name="Oval 28"/>
            <p:cNvSpPr/>
            <p:nvPr/>
          </p:nvSpPr>
          <p:spPr>
            <a:xfrm>
              <a:off x="2678" y="362"/>
              <a:ext cx="93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71" name="Oval 29"/>
            <p:cNvSpPr/>
            <p:nvPr/>
          </p:nvSpPr>
          <p:spPr>
            <a:xfrm>
              <a:off x="2662" y="1066"/>
              <a:ext cx="92" cy="93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172" name="Line 30"/>
            <p:cNvSpPr/>
            <p:nvPr/>
          </p:nvSpPr>
          <p:spPr>
            <a:xfrm>
              <a:off x="1262" y="1124"/>
              <a:ext cx="1477" cy="297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1173" name="Line 31"/>
            <p:cNvSpPr/>
            <p:nvPr/>
          </p:nvSpPr>
          <p:spPr>
            <a:xfrm>
              <a:off x="1271" y="1116"/>
              <a:ext cx="1452" cy="678"/>
            </a:xfrm>
            <a:prstGeom prst="line">
              <a:avLst/>
            </a:prstGeom>
            <a:ln w="19050" cap="flat" cmpd="sng">
              <a:solidFill>
                <a:srgbClr val="CC66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91174" name="Rectangle 32"/>
            <p:cNvSpPr/>
            <p:nvPr/>
          </p:nvSpPr>
          <p:spPr>
            <a:xfrm>
              <a:off x="3783" y="1099"/>
              <a:ext cx="21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Group 34"/>
          <p:cNvGrpSpPr/>
          <p:nvPr/>
        </p:nvGrpSpPr>
        <p:grpSpPr>
          <a:xfrm>
            <a:off x="6294438" y="17463"/>
            <a:ext cx="1158875" cy="3843337"/>
            <a:chOff x="0" y="0"/>
            <a:chExt cx="730" cy="2421"/>
          </a:xfrm>
        </p:grpSpPr>
        <p:sp>
          <p:nvSpPr>
            <p:cNvPr id="91176" name="Line 35"/>
            <p:cNvSpPr/>
            <p:nvPr/>
          </p:nvSpPr>
          <p:spPr>
            <a:xfrm flipV="1">
              <a:off x="0" y="0"/>
              <a:ext cx="0" cy="2421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1177" name="Text Box 36"/>
            <p:cNvSpPr txBox="1"/>
            <p:nvPr/>
          </p:nvSpPr>
          <p:spPr>
            <a:xfrm>
              <a:off x="5" y="3"/>
              <a:ext cx="24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78" name="Line 37"/>
            <p:cNvSpPr/>
            <p:nvPr/>
          </p:nvSpPr>
          <p:spPr>
            <a:xfrm>
              <a:off x="51" y="982"/>
              <a:ext cx="41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79" name="Line 38"/>
            <p:cNvSpPr/>
            <p:nvPr/>
          </p:nvSpPr>
          <p:spPr>
            <a:xfrm>
              <a:off x="26" y="1601"/>
              <a:ext cx="41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80" name="Line 39"/>
            <p:cNvSpPr/>
            <p:nvPr/>
          </p:nvSpPr>
          <p:spPr>
            <a:xfrm>
              <a:off x="302" y="987"/>
              <a:ext cx="0" cy="61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91181" name="Text Box 40"/>
            <p:cNvSpPr txBox="1"/>
            <p:nvPr/>
          </p:nvSpPr>
          <p:spPr>
            <a:xfrm>
              <a:off x="306" y="1121"/>
              <a:ext cx="4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lang="en-US" altLang="zh-CN" sz="24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303963" y="942975"/>
            <a:ext cx="1050925" cy="598488"/>
            <a:chOff x="0" y="0"/>
            <a:chExt cx="662" cy="377"/>
          </a:xfrm>
        </p:grpSpPr>
        <p:sp>
          <p:nvSpPr>
            <p:cNvPr id="91183" name="Line 53"/>
            <p:cNvSpPr/>
            <p:nvPr/>
          </p:nvSpPr>
          <p:spPr>
            <a:xfrm>
              <a:off x="0" y="0"/>
              <a:ext cx="4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84" name="Line 54"/>
            <p:cNvSpPr/>
            <p:nvPr/>
          </p:nvSpPr>
          <p:spPr>
            <a:xfrm>
              <a:off x="302" y="0"/>
              <a:ext cx="0" cy="377"/>
            </a:xfrm>
            <a:prstGeom prst="line">
              <a:avLst/>
            </a:prstGeom>
            <a:ln w="952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91185" name="Text Box 55"/>
            <p:cNvSpPr txBox="1"/>
            <p:nvPr/>
          </p:nvSpPr>
          <p:spPr>
            <a:xfrm>
              <a:off x="295" y="35"/>
              <a:ext cx="367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endPara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629150" y="1412875"/>
            <a:ext cx="674688" cy="477838"/>
            <a:chOff x="0" y="0"/>
            <a:chExt cx="425" cy="301"/>
          </a:xfrm>
        </p:grpSpPr>
        <p:sp>
          <p:nvSpPr>
            <p:cNvPr id="91187" name="Freeform 57"/>
            <p:cNvSpPr/>
            <p:nvPr/>
          </p:nvSpPr>
          <p:spPr>
            <a:xfrm>
              <a:off x="42" y="198"/>
              <a:ext cx="36" cy="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4" y="10"/>
                </a:cxn>
              </a:cxnLst>
              <a:pathLst>
                <a:path w="75" h="195">
                  <a:moveTo>
                    <a:pt x="0" y="0"/>
                  </a:moveTo>
                  <a:cubicBezTo>
                    <a:pt x="24" y="36"/>
                    <a:pt x="48" y="73"/>
                    <a:pt x="60" y="105"/>
                  </a:cubicBezTo>
                  <a:cubicBezTo>
                    <a:pt x="72" y="137"/>
                    <a:pt x="73" y="180"/>
                    <a:pt x="75" y="195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1188" name="Freeform 58"/>
            <p:cNvSpPr/>
            <p:nvPr/>
          </p:nvSpPr>
          <p:spPr>
            <a:xfrm>
              <a:off x="0" y="210"/>
              <a:ext cx="35" cy="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3" y="9"/>
                </a:cxn>
              </a:cxnLst>
              <a:pathLst>
                <a:path w="75" h="195">
                  <a:moveTo>
                    <a:pt x="0" y="0"/>
                  </a:moveTo>
                  <a:cubicBezTo>
                    <a:pt x="24" y="36"/>
                    <a:pt x="48" y="73"/>
                    <a:pt x="60" y="105"/>
                  </a:cubicBezTo>
                  <a:cubicBezTo>
                    <a:pt x="72" y="137"/>
                    <a:pt x="73" y="166"/>
                    <a:pt x="75" y="195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1189" name="Text Box 59"/>
            <p:cNvSpPr txBox="1"/>
            <p:nvPr/>
          </p:nvSpPr>
          <p:spPr>
            <a:xfrm>
              <a:off x="66" y="0"/>
              <a:ext cx="359" cy="3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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Group 41"/>
          <p:cNvGrpSpPr/>
          <p:nvPr/>
        </p:nvGrpSpPr>
        <p:grpSpPr>
          <a:xfrm>
            <a:off x="5307013" y="1641475"/>
            <a:ext cx="593725" cy="479425"/>
            <a:chOff x="0" y="0"/>
            <a:chExt cx="374" cy="302"/>
          </a:xfrm>
        </p:grpSpPr>
        <p:sp>
          <p:nvSpPr>
            <p:cNvPr id="91191" name="Text Box 42"/>
            <p:cNvSpPr txBox="1"/>
            <p:nvPr/>
          </p:nvSpPr>
          <p:spPr>
            <a:xfrm>
              <a:off x="66" y="0"/>
              <a:ext cx="308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192" name="Freeform 43"/>
            <p:cNvSpPr/>
            <p:nvPr/>
          </p:nvSpPr>
          <p:spPr>
            <a:xfrm>
              <a:off x="0" y="93"/>
              <a:ext cx="89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9" y="296"/>
                </a:cxn>
                <a:cxn ang="0">
                  <a:pos x="116" y="813"/>
                </a:cxn>
              </a:cxnLst>
              <a:pathLst>
                <a:path w="56" h="97">
                  <a:moveTo>
                    <a:pt x="0" y="0"/>
                  </a:moveTo>
                  <a:cubicBezTo>
                    <a:pt x="25" y="9"/>
                    <a:pt x="50" y="19"/>
                    <a:pt x="53" y="35"/>
                  </a:cubicBezTo>
                  <a:cubicBezTo>
                    <a:pt x="56" y="51"/>
                    <a:pt x="37" y="74"/>
                    <a:pt x="18" y="97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  <p:bldP spid="107527" grpId="0"/>
      <p:bldP spid="1075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Text Box 2"/>
          <p:cNvSpPr txBox="1"/>
          <p:nvPr/>
        </p:nvSpPr>
        <p:spPr>
          <a:xfrm>
            <a:off x="431800" y="279400"/>
            <a:ext cx="797718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§15.1  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光的衍射  惠更斯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菲涅耳原理 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1" name="Text Box 3"/>
          <p:cNvSpPr txBox="1"/>
          <p:nvPr/>
        </p:nvSpPr>
        <p:spPr>
          <a:xfrm>
            <a:off x="228600" y="1066800"/>
            <a:ext cx="46545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一、光的衍射现象及分类</a:t>
            </a:r>
            <a:endParaRPr lang="zh-CN" altLang="en-US" sz="3200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94212" name="Text Box 4"/>
          <p:cNvSpPr txBox="1"/>
          <p:nvPr/>
        </p:nvSpPr>
        <p:spPr>
          <a:xfrm>
            <a:off x="476250" y="1728788"/>
            <a:ext cx="8077200" cy="1382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光的衍射：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光在传播过程中遇到障碍物时，能绕过障碍物的边缘继续前进，这种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偏离直线传播的现象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称为光的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衍射现象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3" name="Rectangle 5"/>
          <p:cNvSpPr/>
          <p:nvPr/>
        </p:nvSpPr>
        <p:spPr>
          <a:xfrm>
            <a:off x="611188" y="5940425"/>
            <a:ext cx="4191000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zh-CN" altLang="en-US" sz="2400" dirty="0">
                <a:latin typeface="Bookman Old Style" panose="02050604050505020204" pitchFamily="18" charset="0"/>
                <a:ea typeface="宋体" panose="02010600030101010101" pitchFamily="2" charset="-122"/>
              </a:rPr>
              <a:t>缝较大时，光是直线传播的</a:t>
            </a:r>
            <a:endParaRPr lang="zh-CN" altLang="en-US" sz="2400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016000" y="3149600"/>
            <a:ext cx="2970213" cy="2362200"/>
            <a:chOff x="0" y="0"/>
            <a:chExt cx="2468" cy="2157"/>
          </a:xfrm>
        </p:grpSpPr>
        <p:sp>
          <p:nvSpPr>
            <p:cNvPr id="70662" name="Rectangle 7"/>
            <p:cNvSpPr/>
            <p:nvPr/>
          </p:nvSpPr>
          <p:spPr>
            <a:xfrm>
              <a:off x="1708" y="341"/>
              <a:ext cx="760" cy="1816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63" name="Rectangle 8"/>
            <p:cNvSpPr/>
            <p:nvPr/>
          </p:nvSpPr>
          <p:spPr>
            <a:xfrm>
              <a:off x="1708" y="1061"/>
              <a:ext cx="760" cy="424"/>
            </a:xfrm>
            <a:prstGeom prst="rect">
              <a:avLst/>
            </a:prstGeom>
            <a:solidFill>
              <a:srgbClr val="FF66FF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64" name="Rectangle 9"/>
            <p:cNvSpPr/>
            <p:nvPr/>
          </p:nvSpPr>
          <p:spPr>
            <a:xfrm>
              <a:off x="748" y="1445"/>
              <a:ext cx="88" cy="71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65" name="Line 10"/>
            <p:cNvSpPr/>
            <p:nvPr/>
          </p:nvSpPr>
          <p:spPr>
            <a:xfrm>
              <a:off x="0" y="1057"/>
              <a:ext cx="1680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66" name="Rectangle 11"/>
            <p:cNvSpPr/>
            <p:nvPr/>
          </p:nvSpPr>
          <p:spPr>
            <a:xfrm>
              <a:off x="748" y="341"/>
              <a:ext cx="88" cy="71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67" name="Line 12"/>
            <p:cNvSpPr/>
            <p:nvPr/>
          </p:nvSpPr>
          <p:spPr>
            <a:xfrm>
              <a:off x="0" y="1153"/>
              <a:ext cx="1680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68" name="Line 13"/>
            <p:cNvSpPr/>
            <p:nvPr/>
          </p:nvSpPr>
          <p:spPr>
            <a:xfrm>
              <a:off x="0" y="1249"/>
              <a:ext cx="1680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69" name="Line 14"/>
            <p:cNvSpPr/>
            <p:nvPr/>
          </p:nvSpPr>
          <p:spPr>
            <a:xfrm>
              <a:off x="0" y="1345"/>
              <a:ext cx="1680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70" name="Line 15"/>
            <p:cNvSpPr/>
            <p:nvPr/>
          </p:nvSpPr>
          <p:spPr>
            <a:xfrm>
              <a:off x="0" y="1441"/>
              <a:ext cx="1680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71" name="Rectangle 16"/>
            <p:cNvSpPr/>
            <p:nvPr/>
          </p:nvSpPr>
          <p:spPr>
            <a:xfrm>
              <a:off x="1888" y="335"/>
              <a:ext cx="364" cy="6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sz="2000" dirty="0">
                  <a:solidFill>
                    <a:srgbClr val="FFFF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阴</a:t>
              </a:r>
              <a:endParaRPr lang="zh-CN" altLang="en-US" sz="20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  <a:p>
              <a:pPr eaLnBrk="0" hangingPunct="0"/>
              <a:r>
                <a:rPr lang="zh-CN" altLang="en-US" sz="2000" dirty="0">
                  <a:solidFill>
                    <a:srgbClr val="FFFF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影</a:t>
              </a:r>
              <a:endParaRPr lang="zh-CN" altLang="en-US" sz="20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70672" name="Rectangle 17"/>
            <p:cNvSpPr/>
            <p:nvPr/>
          </p:nvSpPr>
          <p:spPr>
            <a:xfrm>
              <a:off x="1790" y="0"/>
              <a:ext cx="575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sz="2000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屏幕</a:t>
              </a:r>
              <a:endPara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4706938" y="3122613"/>
            <a:ext cx="2971800" cy="3657600"/>
            <a:chOff x="0" y="0"/>
            <a:chExt cx="1872" cy="2304"/>
          </a:xfrm>
        </p:grpSpPr>
        <p:sp>
          <p:nvSpPr>
            <p:cNvPr id="70674" name="Arc 19"/>
            <p:cNvSpPr/>
            <p:nvPr/>
          </p:nvSpPr>
          <p:spPr>
            <a:xfrm>
              <a:off x="615" y="1014"/>
              <a:ext cx="618" cy="12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4794" h="21600" fill="none">
                  <a:moveTo>
                    <a:pt x="0" y="0"/>
                  </a:moveTo>
                  <a:cubicBezTo>
                    <a:pt x="6" y="0"/>
                    <a:pt x="13" y="-1"/>
                    <a:pt x="20" y="0"/>
                  </a:cubicBezTo>
                  <a:cubicBezTo>
                    <a:pt x="5508" y="0"/>
                    <a:pt x="10790" y="2089"/>
                    <a:pt x="14794" y="5842"/>
                  </a:cubicBezTo>
                </a:path>
                <a:path w="14794" h="21600" stroke="0">
                  <a:moveTo>
                    <a:pt x="0" y="0"/>
                  </a:moveTo>
                  <a:cubicBezTo>
                    <a:pt x="6" y="0"/>
                    <a:pt x="13" y="-1"/>
                    <a:pt x="20" y="0"/>
                  </a:cubicBezTo>
                  <a:cubicBezTo>
                    <a:pt x="5508" y="0"/>
                    <a:pt x="10790" y="2089"/>
                    <a:pt x="14794" y="5842"/>
                  </a:cubicBezTo>
                  <a:lnTo>
                    <a:pt x="20" y="21600"/>
                  </a:lnTo>
                  <a:close/>
                </a:path>
              </a:pathLst>
            </a:custGeom>
            <a:noFill/>
            <a:ln w="12700" cap="rnd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675" name="Rectangle 20"/>
            <p:cNvSpPr/>
            <p:nvPr/>
          </p:nvSpPr>
          <p:spPr>
            <a:xfrm>
              <a:off x="425" y="1048"/>
              <a:ext cx="62" cy="528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76" name="Line 21"/>
            <p:cNvSpPr/>
            <p:nvPr/>
          </p:nvSpPr>
          <p:spPr>
            <a:xfrm>
              <a:off x="0" y="939"/>
              <a:ext cx="1231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0677" name="Line 22"/>
            <p:cNvSpPr/>
            <p:nvPr/>
          </p:nvSpPr>
          <p:spPr>
            <a:xfrm>
              <a:off x="23" y="864"/>
              <a:ext cx="533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8" name="Line 23"/>
            <p:cNvSpPr/>
            <p:nvPr/>
          </p:nvSpPr>
          <p:spPr>
            <a:xfrm>
              <a:off x="17" y="892"/>
              <a:ext cx="533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9" name="Line 24"/>
            <p:cNvSpPr/>
            <p:nvPr/>
          </p:nvSpPr>
          <p:spPr>
            <a:xfrm>
              <a:off x="41" y="977"/>
              <a:ext cx="533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0" name="Line 25"/>
            <p:cNvSpPr/>
            <p:nvPr/>
          </p:nvSpPr>
          <p:spPr>
            <a:xfrm>
              <a:off x="41" y="1015"/>
              <a:ext cx="574" cy="0"/>
            </a:xfrm>
            <a:prstGeom prst="line">
              <a:avLst/>
            </a:prstGeom>
            <a:ln w="127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1" name="Arc 26"/>
            <p:cNvSpPr/>
            <p:nvPr/>
          </p:nvSpPr>
          <p:spPr>
            <a:xfrm>
              <a:off x="528" y="106"/>
              <a:ext cx="689" cy="7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7277" h="21600" fill="none">
                  <a:moveTo>
                    <a:pt x="17276" y="12963"/>
                  </a:moveTo>
                  <a:cubicBezTo>
                    <a:pt x="13197" y="18400"/>
                    <a:pt x="6796" y="21599"/>
                    <a:pt x="0" y="21600"/>
                  </a:cubicBezTo>
                </a:path>
                <a:path w="17277" h="21600" stroke="0">
                  <a:moveTo>
                    <a:pt x="17276" y="12963"/>
                  </a:moveTo>
                  <a:cubicBezTo>
                    <a:pt x="13197" y="18400"/>
                    <a:pt x="6796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 cmpd="sng">
              <a:solidFill>
                <a:srgbClr val="FF00FF"/>
              </a:solidFill>
              <a:prstDash val="solid"/>
              <a:round/>
              <a:headEnd type="stealth" w="med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682" name="Arc 27"/>
            <p:cNvSpPr/>
            <p:nvPr/>
          </p:nvSpPr>
          <p:spPr>
            <a:xfrm>
              <a:off x="533" y="297"/>
              <a:ext cx="696" cy="6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5929" h="21600" fill="none">
                  <a:moveTo>
                    <a:pt x="15929" y="15788"/>
                  </a:moveTo>
                  <a:cubicBezTo>
                    <a:pt x="11929" y="19522"/>
                    <a:pt x="6660" y="21599"/>
                    <a:pt x="1188" y="21600"/>
                  </a:cubicBezTo>
                  <a:cubicBezTo>
                    <a:pt x="791" y="21600"/>
                    <a:pt x="395" y="21589"/>
                    <a:pt x="-1" y="21567"/>
                  </a:cubicBezTo>
                </a:path>
                <a:path w="15929" h="21600" stroke="0">
                  <a:moveTo>
                    <a:pt x="15929" y="15788"/>
                  </a:moveTo>
                  <a:cubicBezTo>
                    <a:pt x="11929" y="19522"/>
                    <a:pt x="6660" y="21599"/>
                    <a:pt x="1188" y="21600"/>
                  </a:cubicBezTo>
                  <a:cubicBezTo>
                    <a:pt x="791" y="21600"/>
                    <a:pt x="395" y="21589"/>
                    <a:pt x="-1" y="21567"/>
                  </a:cubicBezTo>
                  <a:lnTo>
                    <a:pt x="1188" y="0"/>
                  </a:lnTo>
                  <a:close/>
                </a:path>
              </a:pathLst>
            </a:custGeom>
            <a:noFill/>
            <a:ln w="12700" cap="rnd" cmpd="sng">
              <a:solidFill>
                <a:srgbClr val="FF00FF"/>
              </a:solidFill>
              <a:prstDash val="solid"/>
              <a:round/>
              <a:headEnd type="stealth" w="med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683" name="Arc 28"/>
            <p:cNvSpPr/>
            <p:nvPr/>
          </p:nvSpPr>
          <p:spPr>
            <a:xfrm>
              <a:off x="573" y="978"/>
              <a:ext cx="653" cy="6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3727" h="21600" fill="none">
                  <a:moveTo>
                    <a:pt x="0" y="0"/>
                  </a:moveTo>
                  <a:cubicBezTo>
                    <a:pt x="6" y="0"/>
                    <a:pt x="12" y="-1"/>
                    <a:pt x="18" y="0"/>
                  </a:cubicBezTo>
                  <a:cubicBezTo>
                    <a:pt x="5017" y="0"/>
                    <a:pt x="9863" y="1734"/>
                    <a:pt x="13727" y="4907"/>
                  </a:cubicBezTo>
                </a:path>
                <a:path w="13727" h="21600" stroke="0">
                  <a:moveTo>
                    <a:pt x="0" y="0"/>
                  </a:moveTo>
                  <a:cubicBezTo>
                    <a:pt x="6" y="0"/>
                    <a:pt x="12" y="-1"/>
                    <a:pt x="18" y="0"/>
                  </a:cubicBezTo>
                  <a:cubicBezTo>
                    <a:pt x="5017" y="0"/>
                    <a:pt x="9863" y="1734"/>
                    <a:pt x="13727" y="4907"/>
                  </a:cubicBezTo>
                  <a:lnTo>
                    <a:pt x="18" y="21600"/>
                  </a:lnTo>
                  <a:close/>
                </a:path>
              </a:pathLst>
            </a:custGeom>
            <a:noFill/>
            <a:ln w="12700" cap="rnd" cmpd="sng">
              <a:solidFill>
                <a:srgbClr val="FF00FF"/>
              </a:solidFill>
              <a:prstDash val="solid"/>
              <a:round/>
              <a:headEnd type="none" w="med" len="med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684" name="Rectangle 29"/>
            <p:cNvSpPr/>
            <p:nvPr/>
          </p:nvSpPr>
          <p:spPr>
            <a:xfrm>
              <a:off x="1248" y="768"/>
              <a:ext cx="624" cy="36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66FF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85" name="Rectangle 30"/>
            <p:cNvSpPr/>
            <p:nvPr/>
          </p:nvSpPr>
          <p:spPr>
            <a:xfrm>
              <a:off x="1248" y="595"/>
              <a:ext cx="624" cy="173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90099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86" name="Rectangle 31"/>
            <p:cNvSpPr/>
            <p:nvPr/>
          </p:nvSpPr>
          <p:spPr>
            <a:xfrm>
              <a:off x="1248" y="432"/>
              <a:ext cx="624" cy="17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800080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87" name="Rectangle 32"/>
            <p:cNvSpPr/>
            <p:nvPr/>
          </p:nvSpPr>
          <p:spPr>
            <a:xfrm>
              <a:off x="1248" y="288"/>
              <a:ext cx="624" cy="18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800080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88" name="Rectangle 33"/>
            <p:cNvSpPr/>
            <p:nvPr/>
          </p:nvSpPr>
          <p:spPr>
            <a:xfrm>
              <a:off x="1296" y="0"/>
              <a:ext cx="5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sz="2400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屏幕</a:t>
              </a:r>
              <a:endParaRPr lang="zh-CN" altLang="en-US" sz="2400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70689" name="Rectangle 34"/>
            <p:cNvSpPr/>
            <p:nvPr/>
          </p:nvSpPr>
          <p:spPr>
            <a:xfrm>
              <a:off x="1248" y="1104"/>
              <a:ext cx="624" cy="173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990099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0" name="Rectangle 35"/>
            <p:cNvSpPr/>
            <p:nvPr/>
          </p:nvSpPr>
          <p:spPr>
            <a:xfrm>
              <a:off x="1248" y="1248"/>
              <a:ext cx="624" cy="17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800080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1" name="Rectangle 36"/>
            <p:cNvSpPr/>
            <p:nvPr/>
          </p:nvSpPr>
          <p:spPr>
            <a:xfrm>
              <a:off x="1248" y="1392"/>
              <a:ext cx="624" cy="17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800080"/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2" name="Rectangle 37"/>
            <p:cNvSpPr/>
            <p:nvPr/>
          </p:nvSpPr>
          <p:spPr>
            <a:xfrm>
              <a:off x="414" y="325"/>
              <a:ext cx="62" cy="528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4246" name="Rectangle 38"/>
          <p:cNvSpPr/>
          <p:nvPr/>
        </p:nvSpPr>
        <p:spPr>
          <a:xfrm>
            <a:off x="5067300" y="5894388"/>
            <a:ext cx="3554413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zh-CN" altLang="en-US" sz="2400" dirty="0">
                <a:latin typeface="Bookman Old Style" panose="02050604050505020204" pitchFamily="18" charset="0"/>
                <a:ea typeface="宋体" panose="02010600030101010101" pitchFamily="2" charset="-122"/>
              </a:rPr>
              <a:t>缝很小时，衍射现象明显</a:t>
            </a:r>
            <a:endParaRPr lang="zh-CN" altLang="en-US" sz="2400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  <p:bldP spid="94212" grpId="0"/>
      <p:bldP spid="94213" grpId="0"/>
      <p:bldP spid="942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76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1725613"/>
            <a:ext cx="8135937" cy="5157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546" name="Text Box 2"/>
          <p:cNvSpPr txBox="1"/>
          <p:nvPr/>
        </p:nvSpPr>
        <p:spPr>
          <a:xfrm>
            <a:off x="107950" y="44450"/>
            <a:ext cx="5256213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影响衍射图样的 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endParaRPr lang="zh-CN" altLang="en-US" sz="32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3203575" y="620713"/>
          <a:ext cx="13985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" name="" r:id="rId2" imgW="698500" imgH="406400" progId="Equation.3">
                  <p:embed/>
                </p:oleObj>
              </mc:Choice>
              <mc:Fallback>
                <p:oleObj name="" r:id="rId2" imgW="698500" imgH="406400" progId="Equation.3">
                  <p:embed/>
                  <p:pic>
                    <p:nvPicPr>
                      <p:cNvPr id="0" name="图片 33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3575" y="620713"/>
                        <a:ext cx="1398588" cy="881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5" name="Object 11"/>
          <p:cNvGraphicFramePr>
            <a:graphicFrameLocks noChangeAspect="1"/>
          </p:cNvGraphicFramePr>
          <p:nvPr/>
        </p:nvGraphicFramePr>
        <p:xfrm>
          <a:off x="5724525" y="620713"/>
          <a:ext cx="1081088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" r:id="rId4" imgW="508000" imgH="393700" progId="Equation.3">
                  <p:embed/>
                </p:oleObj>
              </mc:Choice>
              <mc:Fallback>
                <p:oleObj name="" r:id="rId4" imgW="508000" imgH="393700" progId="Equation.3">
                  <p:embed/>
                  <p:pic>
                    <p:nvPicPr>
                      <p:cNvPr id="0" name="图片 33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525" y="620713"/>
                        <a:ext cx="1081088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878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484313"/>
            <a:ext cx="7762875" cy="51625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8551" name="Object 7"/>
          <p:cNvGraphicFramePr>
            <a:graphicFrameLocks noChangeAspect="1"/>
          </p:cNvGraphicFramePr>
          <p:nvPr/>
        </p:nvGraphicFramePr>
        <p:xfrm>
          <a:off x="2863850" y="530225"/>
          <a:ext cx="19431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" r:id="rId2" imgW="494665" imgH="177800" progId="Equation.3">
                  <p:embed/>
                </p:oleObj>
              </mc:Choice>
              <mc:Fallback>
                <p:oleObj name="" r:id="rId2" imgW="494665" imgH="177800" progId="Equation.3">
                  <p:embed/>
                  <p:pic>
                    <p:nvPicPr>
                      <p:cNvPr id="0" name="图片 33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3850" y="530225"/>
                        <a:ext cx="1943100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7" name="文本框 1"/>
          <p:cNvSpPr txBox="1"/>
          <p:nvPr/>
        </p:nvSpPr>
        <p:spPr>
          <a:xfrm>
            <a:off x="593725" y="141288"/>
            <a:ext cx="7373938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t>https://phet.colorado.edu/sims/html/wave-interference/latest/wave-interference_zh_CN.html</a:t>
            </a:r>
            <a:endParaRPr lang="zh-CN" altLang="en-US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Text Box 2"/>
          <p:cNvSpPr txBox="1"/>
          <p:nvPr/>
        </p:nvSpPr>
        <p:spPr>
          <a:xfrm>
            <a:off x="468313" y="4365625"/>
            <a:ext cx="7651750" cy="2227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衍射图样特点：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中央亮纹最亮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宽度是其他亮纹宽度的两倍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其他亮纹的宽度相同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亮度逐级下降。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越小，条纹越宽。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即衍射越厉害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波长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越大，条纹越宽。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8547" name="Rectangle 3"/>
          <p:cNvSpPr/>
          <p:nvPr/>
        </p:nvSpPr>
        <p:spPr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比较：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单缝夫琅禾费衍射 与 杨氏双缝干涉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0" y="684213"/>
            <a:ext cx="7888288" cy="4095750"/>
            <a:chOff x="791" y="402"/>
            <a:chExt cx="4969" cy="2580"/>
          </a:xfrm>
        </p:grpSpPr>
        <p:grpSp>
          <p:nvGrpSpPr>
            <p:cNvPr id="94212" name="Group 5"/>
            <p:cNvGrpSpPr/>
            <p:nvPr/>
          </p:nvGrpSpPr>
          <p:grpSpPr>
            <a:xfrm>
              <a:off x="791" y="402"/>
              <a:ext cx="3998" cy="2580"/>
              <a:chOff x="859" y="402"/>
              <a:chExt cx="3998" cy="2580"/>
            </a:xfrm>
          </p:grpSpPr>
          <p:sp>
            <p:nvSpPr>
              <p:cNvPr id="94213" name="Rectangle 6"/>
              <p:cNvSpPr/>
              <p:nvPr/>
            </p:nvSpPr>
            <p:spPr>
              <a:xfrm>
                <a:off x="2504" y="2103"/>
                <a:ext cx="85" cy="426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14" name="Line 7"/>
              <p:cNvSpPr/>
              <p:nvPr/>
            </p:nvSpPr>
            <p:spPr>
              <a:xfrm>
                <a:off x="1834" y="1688"/>
                <a:ext cx="1313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215" name="Line 8"/>
              <p:cNvSpPr/>
              <p:nvPr/>
            </p:nvSpPr>
            <p:spPr>
              <a:xfrm>
                <a:off x="1834" y="1964"/>
                <a:ext cx="1382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216" name="Line 9"/>
              <p:cNvSpPr/>
              <p:nvPr/>
            </p:nvSpPr>
            <p:spPr>
              <a:xfrm>
                <a:off x="1834" y="2102"/>
                <a:ext cx="1348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217" name="Line 10"/>
              <p:cNvSpPr/>
              <p:nvPr/>
            </p:nvSpPr>
            <p:spPr>
              <a:xfrm>
                <a:off x="1834" y="1826"/>
                <a:ext cx="2419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218" name="Line 11"/>
              <p:cNvSpPr/>
              <p:nvPr/>
            </p:nvSpPr>
            <p:spPr>
              <a:xfrm>
                <a:off x="1834" y="1550"/>
                <a:ext cx="1348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219" name="Line 12"/>
              <p:cNvSpPr/>
              <p:nvPr/>
            </p:nvSpPr>
            <p:spPr>
              <a:xfrm>
                <a:off x="1834" y="1550"/>
                <a:ext cx="380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  <p:sp>
            <p:nvSpPr>
              <p:cNvPr id="94220" name="Line 13"/>
              <p:cNvSpPr/>
              <p:nvPr/>
            </p:nvSpPr>
            <p:spPr>
              <a:xfrm>
                <a:off x="1834" y="1688"/>
                <a:ext cx="380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  <p:sp>
            <p:nvSpPr>
              <p:cNvPr id="94221" name="Line 14"/>
              <p:cNvSpPr/>
              <p:nvPr/>
            </p:nvSpPr>
            <p:spPr>
              <a:xfrm>
                <a:off x="1834" y="1964"/>
                <a:ext cx="380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  <p:sp>
            <p:nvSpPr>
              <p:cNvPr id="94222" name="Line 15"/>
              <p:cNvSpPr/>
              <p:nvPr/>
            </p:nvSpPr>
            <p:spPr>
              <a:xfrm>
                <a:off x="1834" y="2102"/>
                <a:ext cx="380" cy="0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  <p:grpSp>
            <p:nvGrpSpPr>
              <p:cNvPr id="94223" name="Group 16"/>
              <p:cNvGrpSpPr/>
              <p:nvPr/>
            </p:nvGrpSpPr>
            <p:grpSpPr>
              <a:xfrm>
                <a:off x="3127" y="1281"/>
                <a:ext cx="1106" cy="1072"/>
                <a:chOff x="0" y="0"/>
                <a:chExt cx="1537" cy="1490"/>
              </a:xfrm>
            </p:grpSpPr>
            <p:grpSp>
              <p:nvGrpSpPr>
                <p:cNvPr id="94224" name="Group 17"/>
                <p:cNvGrpSpPr/>
                <p:nvPr/>
              </p:nvGrpSpPr>
              <p:grpSpPr>
                <a:xfrm>
                  <a:off x="0" y="0"/>
                  <a:ext cx="241" cy="1490"/>
                  <a:chOff x="0" y="0"/>
                  <a:chExt cx="241" cy="1490"/>
                </a:xfrm>
              </p:grpSpPr>
              <p:grpSp>
                <p:nvGrpSpPr>
                  <p:cNvPr id="94225" name="Group 18"/>
                  <p:cNvGrpSpPr/>
                  <p:nvPr/>
                </p:nvGrpSpPr>
                <p:grpSpPr>
                  <a:xfrm>
                    <a:off x="0" y="0"/>
                    <a:ext cx="241" cy="1490"/>
                    <a:chOff x="0" y="0"/>
                    <a:chExt cx="241" cy="1490"/>
                  </a:xfrm>
                </p:grpSpPr>
                <p:sp>
                  <p:nvSpPr>
                    <p:cNvPr id="94226" name="Arc 19"/>
                    <p:cNvSpPr/>
                    <p:nvPr/>
                  </p:nvSpPr>
                  <p:spPr>
                    <a:xfrm>
                      <a:off x="1" y="3"/>
                      <a:ext cx="240" cy="1481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pathLst>
                        <a:path w="21600" h="34025" fill="none">
                          <a:moveTo>
                            <a:pt x="8202" y="34024"/>
                          </a:moveTo>
                          <a:cubicBezTo>
                            <a:pt x="3021" y="29928"/>
                            <a:pt x="0" y="23686"/>
                            <a:pt x="0" y="17082"/>
                          </a:cubicBezTo>
                          <a:cubicBezTo>
                            <a:pt x="-1" y="10397"/>
                            <a:pt x="3094" y="4090"/>
                            <a:pt x="8380" y="-1"/>
                          </a:cubicBezTo>
                        </a:path>
                        <a:path w="21600" h="34025" stroke="0">
                          <a:moveTo>
                            <a:pt x="8202" y="34024"/>
                          </a:moveTo>
                          <a:cubicBezTo>
                            <a:pt x="3021" y="29928"/>
                            <a:pt x="0" y="23686"/>
                            <a:pt x="0" y="17082"/>
                          </a:cubicBezTo>
                          <a:cubicBezTo>
                            <a:pt x="-1" y="10397"/>
                            <a:pt x="3094" y="4090"/>
                            <a:pt x="8380" y="-1"/>
                          </a:cubicBezTo>
                          <a:lnTo>
                            <a:pt x="21600" y="1708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27" name="Arc 20"/>
                    <p:cNvSpPr/>
                    <p:nvPr/>
                  </p:nvSpPr>
                  <p:spPr>
                    <a:xfrm>
                      <a:off x="0" y="0"/>
                      <a:ext cx="240" cy="1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pathLst>
                        <a:path w="21600" h="34243" fill="none">
                          <a:moveTo>
                            <a:pt x="13162" y="0"/>
                          </a:moveTo>
                          <a:cubicBezTo>
                            <a:pt x="18482" y="4088"/>
                            <a:pt x="21600" y="10416"/>
                            <a:pt x="21600" y="17126"/>
                          </a:cubicBezTo>
                          <a:cubicBezTo>
                            <a:pt x="21600" y="23830"/>
                            <a:pt x="18487" y="30154"/>
                            <a:pt x="13174" y="34243"/>
                          </a:cubicBezTo>
                        </a:path>
                        <a:path w="21600" h="34243" stroke="0">
                          <a:moveTo>
                            <a:pt x="13162" y="0"/>
                          </a:moveTo>
                          <a:cubicBezTo>
                            <a:pt x="18482" y="4088"/>
                            <a:pt x="21600" y="10416"/>
                            <a:pt x="21600" y="17126"/>
                          </a:cubicBezTo>
                          <a:cubicBezTo>
                            <a:pt x="21600" y="23830"/>
                            <a:pt x="18487" y="30154"/>
                            <a:pt x="13174" y="34243"/>
                          </a:cubicBezTo>
                          <a:lnTo>
                            <a:pt x="0" y="1712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28" name="Rectangle 21"/>
                    <p:cNvSpPr/>
                    <p:nvPr/>
                  </p:nvSpPr>
                  <p:spPr>
                    <a:xfrm>
                      <a:off x="90" y="1"/>
                      <a:ext cx="60" cy="148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noFill/>
                    </a:ln>
                  </p:spPr>
                  <p:txBody>
                    <a:bodyPr wrap="none" anchor="ctr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94229" name="Line 22"/>
                  <p:cNvSpPr/>
                  <p:nvPr/>
                </p:nvSpPr>
                <p:spPr>
                  <a:xfrm flipH="1">
                    <a:off x="87" y="1488"/>
                    <a:ext cx="65" cy="0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94230" name="Line 23"/>
                  <p:cNvSpPr/>
                  <p:nvPr/>
                </p:nvSpPr>
                <p:spPr>
                  <a:xfrm flipH="1">
                    <a:off x="87" y="1"/>
                    <a:ext cx="65" cy="0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94231" name="Freeform 24"/>
                <p:cNvSpPr/>
                <p:nvPr/>
              </p:nvSpPr>
              <p:spPr>
                <a:xfrm>
                  <a:off x="48" y="361"/>
                  <a:ext cx="1489" cy="38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4" y="0"/>
                    </a:cxn>
                    <a:cxn ang="0">
                      <a:pos x="1488" y="384"/>
                    </a:cxn>
                  </a:cxnLst>
                  <a:pathLst>
                    <a:path w="1489" h="385">
                      <a:moveTo>
                        <a:pt x="0" y="0"/>
                      </a:moveTo>
                      <a:lnTo>
                        <a:pt x="144" y="0"/>
                      </a:lnTo>
                      <a:lnTo>
                        <a:pt x="1488" y="384"/>
                      </a:lnTo>
                    </a:path>
                  </a:pathLst>
                </a:custGeom>
                <a:noFill/>
                <a:ln w="127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94232" name="Freeform 25"/>
                <p:cNvSpPr/>
                <p:nvPr/>
              </p:nvSpPr>
              <p:spPr>
                <a:xfrm>
                  <a:off x="0" y="745"/>
                  <a:ext cx="1489" cy="385"/>
                </a:xfrm>
                <a:custGeom>
                  <a:avLst/>
                  <a:gdLst/>
                  <a:ahLst/>
                  <a:cxnLst>
                    <a:cxn ang="0">
                      <a:pos x="0" y="384"/>
                    </a:cxn>
                    <a:cxn ang="0">
                      <a:pos x="240" y="384"/>
                    </a:cxn>
                    <a:cxn ang="0">
                      <a:pos x="1488" y="0"/>
                    </a:cxn>
                  </a:cxnLst>
                  <a:pathLst>
                    <a:path w="1489" h="385">
                      <a:moveTo>
                        <a:pt x="0" y="384"/>
                      </a:moveTo>
                      <a:lnTo>
                        <a:pt x="240" y="384"/>
                      </a:lnTo>
                      <a:lnTo>
                        <a:pt x="1488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94233" name="Freeform 26"/>
                <p:cNvSpPr/>
                <p:nvPr/>
              </p:nvSpPr>
              <p:spPr>
                <a:xfrm>
                  <a:off x="0" y="553"/>
                  <a:ext cx="1537" cy="1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40" y="0"/>
                    </a:cxn>
                    <a:cxn ang="0">
                      <a:pos x="1536" y="192"/>
                    </a:cxn>
                  </a:cxnLst>
                  <a:pathLst>
                    <a:path w="1537" h="193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1536" y="192"/>
                      </a:lnTo>
                    </a:path>
                  </a:pathLst>
                </a:custGeom>
                <a:noFill/>
                <a:ln w="127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94234" name="Freeform 27"/>
                <p:cNvSpPr/>
                <p:nvPr/>
              </p:nvSpPr>
              <p:spPr>
                <a:xfrm>
                  <a:off x="0" y="745"/>
                  <a:ext cx="1537" cy="193"/>
                </a:xfrm>
                <a:custGeom>
                  <a:avLst/>
                  <a:gdLst/>
                  <a:ahLst/>
                  <a:cxnLst>
                    <a:cxn ang="0">
                      <a:pos x="0" y="192"/>
                    </a:cxn>
                    <a:cxn ang="0">
                      <a:pos x="240" y="192"/>
                    </a:cxn>
                    <a:cxn ang="0">
                      <a:pos x="1536" y="0"/>
                    </a:cxn>
                  </a:cxnLst>
                  <a:pathLst>
                    <a:path w="1537" h="193">
                      <a:moveTo>
                        <a:pt x="0" y="192"/>
                      </a:moveTo>
                      <a:lnTo>
                        <a:pt x="240" y="192"/>
                      </a:lnTo>
                      <a:lnTo>
                        <a:pt x="1536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94235" name="Group 28"/>
              <p:cNvGrpSpPr/>
              <p:nvPr/>
            </p:nvGrpSpPr>
            <p:grpSpPr>
              <a:xfrm>
                <a:off x="1728" y="1412"/>
                <a:ext cx="141" cy="829"/>
                <a:chOff x="0" y="0"/>
                <a:chExt cx="196" cy="1152"/>
              </a:xfrm>
            </p:grpSpPr>
            <p:grpSp>
              <p:nvGrpSpPr>
                <p:cNvPr id="94236" name="Group 29"/>
                <p:cNvGrpSpPr/>
                <p:nvPr/>
              </p:nvGrpSpPr>
              <p:grpSpPr>
                <a:xfrm>
                  <a:off x="0" y="0"/>
                  <a:ext cx="196" cy="1152"/>
                  <a:chOff x="0" y="0"/>
                  <a:chExt cx="196" cy="1152"/>
                </a:xfrm>
              </p:grpSpPr>
              <p:sp>
                <p:nvSpPr>
                  <p:cNvPr id="94237" name="Arc 30"/>
                  <p:cNvSpPr/>
                  <p:nvPr/>
                </p:nvSpPr>
                <p:spPr>
                  <a:xfrm>
                    <a:off x="0" y="1"/>
                    <a:ext cx="195" cy="11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pathLst>
                      <a:path w="21600" h="34111" fill="none">
                        <a:moveTo>
                          <a:pt x="13183" y="-1"/>
                        </a:moveTo>
                        <a:cubicBezTo>
                          <a:pt x="18490" y="4089"/>
                          <a:pt x="21600" y="10409"/>
                          <a:pt x="21600" y="17110"/>
                        </a:cubicBezTo>
                        <a:cubicBezTo>
                          <a:pt x="21600" y="23747"/>
                          <a:pt x="18548" y="30016"/>
                          <a:pt x="13323" y="34110"/>
                        </a:cubicBezTo>
                      </a:path>
                      <a:path w="21600" h="34111" stroke="0">
                        <a:moveTo>
                          <a:pt x="13183" y="-1"/>
                        </a:moveTo>
                        <a:cubicBezTo>
                          <a:pt x="18490" y="4089"/>
                          <a:pt x="21600" y="10409"/>
                          <a:pt x="21600" y="17110"/>
                        </a:cubicBezTo>
                        <a:cubicBezTo>
                          <a:pt x="21600" y="23747"/>
                          <a:pt x="18548" y="30016"/>
                          <a:pt x="13323" y="34110"/>
                        </a:cubicBezTo>
                        <a:lnTo>
                          <a:pt x="0" y="171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238" name="Arc 31"/>
                  <p:cNvSpPr/>
                  <p:nvPr/>
                </p:nvSpPr>
                <p:spPr>
                  <a:xfrm>
                    <a:off x="1" y="2"/>
                    <a:ext cx="195" cy="11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pathLst>
                      <a:path w="21600" h="34103" fill="none">
                        <a:moveTo>
                          <a:pt x="8333" y="34102"/>
                        </a:moveTo>
                        <a:cubicBezTo>
                          <a:pt x="3075" y="30010"/>
                          <a:pt x="0" y="23720"/>
                          <a:pt x="0" y="17057"/>
                        </a:cubicBezTo>
                        <a:cubicBezTo>
                          <a:pt x="-1" y="10387"/>
                          <a:pt x="3081" y="4091"/>
                          <a:pt x="8347" y="-1"/>
                        </a:cubicBezTo>
                      </a:path>
                      <a:path w="21600" h="34103" stroke="0">
                        <a:moveTo>
                          <a:pt x="8333" y="34102"/>
                        </a:moveTo>
                        <a:cubicBezTo>
                          <a:pt x="3075" y="30010"/>
                          <a:pt x="0" y="23720"/>
                          <a:pt x="0" y="17057"/>
                        </a:cubicBezTo>
                        <a:cubicBezTo>
                          <a:pt x="-1" y="10387"/>
                          <a:pt x="3081" y="4091"/>
                          <a:pt x="8347" y="-1"/>
                        </a:cubicBezTo>
                        <a:lnTo>
                          <a:pt x="21600" y="1705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239" name="Rectangle 32"/>
                  <p:cNvSpPr/>
                  <p:nvPr/>
                </p:nvSpPr>
                <p:spPr>
                  <a:xfrm>
                    <a:off x="73" y="0"/>
                    <a:ext cx="49" cy="114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txBody>
                  <a:bodyPr wrap="none" anchor="ctr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94240" name="Line 33"/>
                <p:cNvSpPr/>
                <p:nvPr/>
              </p:nvSpPr>
              <p:spPr>
                <a:xfrm>
                  <a:off x="71" y="1152"/>
                  <a:ext cx="53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4241" name="Line 34"/>
                <p:cNvSpPr/>
                <p:nvPr/>
              </p:nvSpPr>
              <p:spPr>
                <a:xfrm>
                  <a:off x="71" y="0"/>
                  <a:ext cx="53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4242" name="Freeform 35"/>
              <p:cNvSpPr/>
              <p:nvPr/>
            </p:nvSpPr>
            <p:spPr>
              <a:xfrm>
                <a:off x="970" y="1550"/>
                <a:ext cx="871" cy="277"/>
              </a:xfrm>
              <a:custGeom>
                <a:avLst/>
                <a:gdLst/>
                <a:ahLst/>
                <a:cxnLst>
                  <a:cxn ang="0">
                    <a:pos x="325" y="0"/>
                  </a:cxn>
                  <a:cxn ang="0">
                    <a:pos x="293" y="0"/>
                  </a:cxn>
                  <a:cxn ang="0">
                    <a:pos x="0" y="103"/>
                  </a:cxn>
                </a:cxnLst>
                <a:pathLst>
                  <a:path w="1210" h="385">
                    <a:moveTo>
                      <a:pt x="1209" y="0"/>
                    </a:moveTo>
                    <a:lnTo>
                      <a:pt x="1092" y="0"/>
                    </a:lnTo>
                    <a:lnTo>
                      <a:pt x="0" y="384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243" name="Freeform 36"/>
              <p:cNvSpPr/>
              <p:nvPr/>
            </p:nvSpPr>
            <p:spPr>
              <a:xfrm>
                <a:off x="998" y="1826"/>
                <a:ext cx="871" cy="277"/>
              </a:xfrm>
              <a:custGeom>
                <a:avLst/>
                <a:gdLst/>
                <a:ahLst/>
                <a:cxnLst>
                  <a:cxn ang="0">
                    <a:pos x="325" y="103"/>
                  </a:cxn>
                  <a:cxn ang="0">
                    <a:pos x="272" y="103"/>
                  </a:cxn>
                  <a:cxn ang="0">
                    <a:pos x="0" y="0"/>
                  </a:cxn>
                </a:cxnLst>
                <a:pathLst>
                  <a:path w="1210" h="385">
                    <a:moveTo>
                      <a:pt x="1209" y="384"/>
                    </a:moveTo>
                    <a:lnTo>
                      <a:pt x="1014" y="38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244" name="Freeform 37"/>
              <p:cNvSpPr/>
              <p:nvPr/>
            </p:nvSpPr>
            <p:spPr>
              <a:xfrm>
                <a:off x="970" y="1688"/>
                <a:ext cx="899" cy="139"/>
              </a:xfrm>
              <a:custGeom>
                <a:avLst/>
                <a:gdLst/>
                <a:ahLst/>
                <a:cxnLst>
                  <a:cxn ang="0">
                    <a:pos x="335" y="0"/>
                  </a:cxn>
                  <a:cxn ang="0">
                    <a:pos x="283" y="0"/>
                  </a:cxn>
                  <a:cxn ang="0">
                    <a:pos x="0" y="51"/>
                  </a:cxn>
                </a:cxnLst>
                <a:pathLst>
                  <a:path w="1249" h="193">
                    <a:moveTo>
                      <a:pt x="1248" y="0"/>
                    </a:moveTo>
                    <a:lnTo>
                      <a:pt x="1053" y="0"/>
                    </a:lnTo>
                    <a:lnTo>
                      <a:pt x="0" y="192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245" name="Freeform 38"/>
              <p:cNvSpPr/>
              <p:nvPr/>
            </p:nvSpPr>
            <p:spPr>
              <a:xfrm>
                <a:off x="970" y="1826"/>
                <a:ext cx="899" cy="139"/>
              </a:xfrm>
              <a:custGeom>
                <a:avLst/>
                <a:gdLst/>
                <a:ahLst/>
                <a:cxnLst>
                  <a:cxn ang="0">
                    <a:pos x="335" y="51"/>
                  </a:cxn>
                  <a:cxn ang="0">
                    <a:pos x="283" y="51"/>
                  </a:cxn>
                  <a:cxn ang="0">
                    <a:pos x="0" y="0"/>
                  </a:cxn>
                </a:cxnLst>
                <a:pathLst>
                  <a:path w="1249" h="193">
                    <a:moveTo>
                      <a:pt x="1248" y="192"/>
                    </a:moveTo>
                    <a:lnTo>
                      <a:pt x="1053" y="19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246" name="Rectangle 39"/>
              <p:cNvSpPr/>
              <p:nvPr/>
            </p:nvSpPr>
            <p:spPr>
              <a:xfrm>
                <a:off x="888" y="1905"/>
                <a:ext cx="22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2075" tIns="46038" rIns="92075" bIns="46038" anchor="t" anchorCtr="0">
                <a:spAutoFit/>
              </a:bodyPr>
              <a:p>
                <a:pPr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en-US" altLang="zh-CN" sz="2400" b="0">
                  <a:solidFill>
                    <a:srgbClr val="FF33FF"/>
                  </a:solidFill>
                  <a:latin typeface="Bookman Old Style" panose="020506040505050202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47" name="Line 40"/>
              <p:cNvSpPr/>
              <p:nvPr/>
            </p:nvSpPr>
            <p:spPr>
              <a:xfrm flipV="1">
                <a:off x="1004" y="1826"/>
                <a:ext cx="1210" cy="1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  <p:sp>
            <p:nvSpPr>
              <p:cNvPr id="94248" name="Rectangle 41"/>
              <p:cNvSpPr/>
              <p:nvPr/>
            </p:nvSpPr>
            <p:spPr>
              <a:xfrm>
                <a:off x="4241" y="402"/>
                <a:ext cx="50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2075" tIns="46038" rIns="92075" bIns="46038" anchor="t" anchorCtr="0">
                <a:spAutoFit/>
              </a:bodyPr>
              <a:p>
                <a:pPr eaLnBrk="0" hangingPunct="0"/>
                <a:r>
                  <a:rPr lang="zh-CN" altLang="en-US" sz="2400" dirty="0">
                    <a:latin typeface="楷体_GB2312" panose="02010609030101010101" pitchFamily="49" charset="-122"/>
                    <a:ea typeface="楷体_GB2312" panose="02010609030101010101" pitchFamily="49" charset="-122"/>
                  </a:rPr>
                  <a:t>屏幕</a:t>
                </a:r>
                <a:endParaRPr lang="zh-CN" altLang="en-US" sz="2400" dirty="0">
                  <a:latin typeface="楷体_GB2312" panose="02010609030101010101" pitchFamily="49" charset="-122"/>
                  <a:ea typeface="楷体_GB2312" panose="02010609030101010101" pitchFamily="49" charset="-122"/>
                </a:endParaRPr>
              </a:p>
            </p:txBody>
          </p:sp>
          <p:sp>
            <p:nvSpPr>
              <p:cNvPr id="94249" name="AutoShape 42"/>
              <p:cNvSpPr/>
              <p:nvPr/>
            </p:nvSpPr>
            <p:spPr>
              <a:xfrm>
                <a:off x="859" y="1678"/>
                <a:ext cx="284" cy="284"/>
              </a:xfrm>
              <a:prstGeom prst="star16">
                <a:avLst>
                  <a:gd name="adj" fmla="val 10917"/>
                </a:avLst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50" name="Text Box 43"/>
              <p:cNvSpPr txBox="1"/>
              <p:nvPr/>
            </p:nvSpPr>
            <p:spPr>
              <a:xfrm>
                <a:off x="1682" y="1115"/>
                <a:ext cx="29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51" name="Text Box 44"/>
              <p:cNvSpPr txBox="1"/>
              <p:nvPr/>
            </p:nvSpPr>
            <p:spPr>
              <a:xfrm>
                <a:off x="3099" y="998"/>
                <a:ext cx="29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52" name="Text Box 45"/>
              <p:cNvSpPr txBox="1"/>
              <p:nvPr/>
            </p:nvSpPr>
            <p:spPr>
              <a:xfrm>
                <a:off x="2617" y="1083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253" name="Rectangle 46"/>
              <p:cNvSpPr/>
              <p:nvPr/>
            </p:nvSpPr>
            <p:spPr>
              <a:xfrm>
                <a:off x="2532" y="1111"/>
                <a:ext cx="85" cy="426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94254" name="Group 47"/>
              <p:cNvGrpSpPr/>
              <p:nvPr/>
            </p:nvGrpSpPr>
            <p:grpSpPr>
              <a:xfrm>
                <a:off x="4233" y="771"/>
                <a:ext cx="624" cy="2211"/>
                <a:chOff x="4127" y="771"/>
                <a:chExt cx="624" cy="2211"/>
              </a:xfrm>
            </p:grpSpPr>
            <p:sp>
              <p:nvSpPr>
                <p:cNvPr id="94255" name="Rectangle 48"/>
                <p:cNvSpPr/>
                <p:nvPr/>
              </p:nvSpPr>
              <p:spPr>
                <a:xfrm>
                  <a:off x="4127" y="771"/>
                  <a:ext cx="567" cy="2211"/>
                </a:xfrm>
                <a:prstGeom prst="rect">
                  <a:avLst/>
                </a:prstGeom>
                <a:solidFill>
                  <a:srgbClr val="C0C0C0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56" name="Rectangle 49"/>
                <p:cNvSpPr/>
                <p:nvPr/>
              </p:nvSpPr>
              <p:spPr>
                <a:xfrm>
                  <a:off x="4184" y="1536"/>
                  <a:ext cx="567" cy="5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57" name="Rectangle 50"/>
                <p:cNvSpPr/>
                <p:nvPr/>
              </p:nvSpPr>
              <p:spPr>
                <a:xfrm>
                  <a:off x="4127" y="1650"/>
                  <a:ext cx="567" cy="34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58" name="Rectangle 51"/>
                <p:cNvSpPr/>
                <p:nvPr/>
              </p:nvSpPr>
              <p:spPr>
                <a:xfrm>
                  <a:off x="4127" y="1366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59998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59" name="Rectangle 52"/>
                <p:cNvSpPr/>
                <p:nvPr/>
              </p:nvSpPr>
              <p:spPr>
                <a:xfrm>
                  <a:off x="4127" y="1111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38823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60" name="Rectangle 53"/>
                <p:cNvSpPr/>
                <p:nvPr/>
              </p:nvSpPr>
              <p:spPr>
                <a:xfrm>
                  <a:off x="4127" y="884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16077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61" name="Rectangle 54"/>
                <p:cNvSpPr/>
                <p:nvPr/>
              </p:nvSpPr>
              <p:spPr>
                <a:xfrm>
                  <a:off x="4127" y="2132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59998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62" name="Rectangle 55"/>
                <p:cNvSpPr/>
                <p:nvPr/>
              </p:nvSpPr>
              <p:spPr>
                <a:xfrm>
                  <a:off x="4127" y="2415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47841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263" name="Rectangle 56"/>
                <p:cNvSpPr/>
                <p:nvPr/>
              </p:nvSpPr>
              <p:spPr>
                <a:xfrm>
                  <a:off x="4127" y="2670"/>
                  <a:ext cx="567" cy="141"/>
                </a:xfrm>
                <a:prstGeom prst="rect">
                  <a:avLst/>
                </a:prstGeom>
                <a:solidFill>
                  <a:srgbClr val="FF0000">
                    <a:alpha val="1490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94264" name="Line 57"/>
            <p:cNvSpPr/>
            <p:nvPr/>
          </p:nvSpPr>
          <p:spPr>
            <a:xfrm flipH="1">
              <a:off x="4740" y="1819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65" name="Rectangle 58"/>
            <p:cNvSpPr/>
            <p:nvPr/>
          </p:nvSpPr>
          <p:spPr>
            <a:xfrm>
              <a:off x="4938" y="1683"/>
              <a:ext cx="73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中央明纹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66" name="Rectangle 59"/>
            <p:cNvSpPr/>
            <p:nvPr/>
          </p:nvSpPr>
          <p:spPr>
            <a:xfrm>
              <a:off x="4910" y="1310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67" name="Line 60"/>
            <p:cNvSpPr/>
            <p:nvPr/>
          </p:nvSpPr>
          <p:spPr>
            <a:xfrm flipH="1">
              <a:off x="4740" y="1423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68" name="Rectangle 61"/>
            <p:cNvSpPr/>
            <p:nvPr/>
          </p:nvSpPr>
          <p:spPr>
            <a:xfrm>
              <a:off x="4881" y="2047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69" name="Line 62"/>
            <p:cNvSpPr/>
            <p:nvPr/>
          </p:nvSpPr>
          <p:spPr>
            <a:xfrm flipH="1">
              <a:off x="4751" y="2189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0" name="Rectangle 63"/>
            <p:cNvSpPr/>
            <p:nvPr/>
          </p:nvSpPr>
          <p:spPr>
            <a:xfrm>
              <a:off x="4893" y="2358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第二级明纹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1" name="Line 64"/>
            <p:cNvSpPr/>
            <p:nvPr/>
          </p:nvSpPr>
          <p:spPr>
            <a:xfrm flipH="1">
              <a:off x="4751" y="2500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2" name="Rectangle 65"/>
            <p:cNvSpPr/>
            <p:nvPr/>
          </p:nvSpPr>
          <p:spPr>
            <a:xfrm>
              <a:off x="4910" y="2585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第三级明纹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3" name="Line 66"/>
            <p:cNvSpPr/>
            <p:nvPr/>
          </p:nvSpPr>
          <p:spPr>
            <a:xfrm flipH="1">
              <a:off x="4751" y="2727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4" name="Rectangle 67"/>
            <p:cNvSpPr/>
            <p:nvPr/>
          </p:nvSpPr>
          <p:spPr>
            <a:xfrm>
              <a:off x="4910" y="1054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第二级明纹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5" name="Line 68"/>
            <p:cNvSpPr/>
            <p:nvPr/>
          </p:nvSpPr>
          <p:spPr>
            <a:xfrm flipH="1">
              <a:off x="4740" y="1196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6" name="Rectangle 69"/>
            <p:cNvSpPr/>
            <p:nvPr/>
          </p:nvSpPr>
          <p:spPr>
            <a:xfrm>
              <a:off x="4921" y="799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第三级明纹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7" name="Line 70"/>
            <p:cNvSpPr/>
            <p:nvPr/>
          </p:nvSpPr>
          <p:spPr>
            <a:xfrm flipH="1">
              <a:off x="4751" y="941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8" name="Line 71"/>
            <p:cNvSpPr/>
            <p:nvPr/>
          </p:nvSpPr>
          <p:spPr>
            <a:xfrm>
              <a:off x="3889" y="1565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79" name="Line 72"/>
            <p:cNvSpPr/>
            <p:nvPr/>
          </p:nvSpPr>
          <p:spPr>
            <a:xfrm>
              <a:off x="3889" y="2075"/>
              <a:ext cx="2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4280" name="Rectangle 73"/>
            <p:cNvSpPr/>
            <p:nvPr/>
          </p:nvSpPr>
          <p:spPr>
            <a:xfrm>
              <a:off x="3379" y="1338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第一级暗纹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81" name="Rectangle 74"/>
            <p:cNvSpPr/>
            <p:nvPr/>
          </p:nvSpPr>
          <p:spPr>
            <a:xfrm>
              <a:off x="3407" y="2075"/>
              <a:ext cx="8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第一级暗纹</a:t>
              </a:r>
              <a:endPara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Group 75"/>
          <p:cNvGrpSpPr/>
          <p:nvPr/>
        </p:nvGrpSpPr>
        <p:grpSpPr>
          <a:xfrm>
            <a:off x="8153400" y="1179513"/>
            <a:ext cx="990600" cy="3509962"/>
            <a:chOff x="5091" y="828"/>
            <a:chExt cx="624" cy="2211"/>
          </a:xfrm>
        </p:grpSpPr>
        <p:sp>
          <p:nvSpPr>
            <p:cNvPr id="94283" name="Rectangle 76"/>
            <p:cNvSpPr/>
            <p:nvPr/>
          </p:nvSpPr>
          <p:spPr>
            <a:xfrm>
              <a:off x="5091" y="828"/>
              <a:ext cx="567" cy="2211"/>
            </a:xfrm>
            <a:prstGeom prst="rect">
              <a:avLst/>
            </a:prstGeom>
            <a:solidFill>
              <a:srgbClr val="C0C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4" name="Rectangle 77"/>
            <p:cNvSpPr/>
            <p:nvPr/>
          </p:nvSpPr>
          <p:spPr>
            <a:xfrm>
              <a:off x="5148" y="1593"/>
              <a:ext cx="567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5" name="Rectangle 78"/>
            <p:cNvSpPr/>
            <p:nvPr/>
          </p:nvSpPr>
          <p:spPr>
            <a:xfrm>
              <a:off x="5091" y="2727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6" name="Rectangle 79"/>
            <p:cNvSpPr/>
            <p:nvPr/>
          </p:nvSpPr>
          <p:spPr>
            <a:xfrm>
              <a:off x="5091" y="2415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7" name="Rectangle 80"/>
            <p:cNvSpPr/>
            <p:nvPr/>
          </p:nvSpPr>
          <p:spPr>
            <a:xfrm>
              <a:off x="5091" y="2132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8" name="Rectangle 81"/>
            <p:cNvSpPr/>
            <p:nvPr/>
          </p:nvSpPr>
          <p:spPr>
            <a:xfrm>
              <a:off x="5091" y="1848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9" name="Rectangle 82"/>
            <p:cNvSpPr/>
            <p:nvPr/>
          </p:nvSpPr>
          <p:spPr>
            <a:xfrm>
              <a:off x="5091" y="1537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90" name="Rectangle 83"/>
            <p:cNvSpPr/>
            <p:nvPr/>
          </p:nvSpPr>
          <p:spPr>
            <a:xfrm>
              <a:off x="5091" y="1225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91" name="Rectangle 84"/>
            <p:cNvSpPr/>
            <p:nvPr/>
          </p:nvSpPr>
          <p:spPr>
            <a:xfrm>
              <a:off x="5091" y="941"/>
              <a:ext cx="567" cy="142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0677" name="Rectangle 85"/>
          <p:cNvSpPr/>
          <p:nvPr/>
        </p:nvSpPr>
        <p:spPr>
          <a:xfrm>
            <a:off x="5651500" y="549275"/>
            <a:ext cx="50847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杨氏双缝干涉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594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35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594">
                                            <p:txEl>
                                              <p:charRg st="35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5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594">
                                            <p:txEl>
                                              <p:charRg st="56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0594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067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build="p"/>
      <p:bldP spid="110677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Rectangle 2"/>
          <p:cNvSpPr>
            <a:spLocks noGrp="1"/>
          </p:cNvSpPr>
          <p:nvPr>
            <p:ph type="title"/>
          </p:nvPr>
        </p:nvSpPr>
        <p:spPr>
          <a:xfrm>
            <a:off x="184150" y="312738"/>
            <a:ext cx="8229600" cy="1143000"/>
          </a:xfrm>
          <a:noFill/>
          <a:ln>
            <a:noFill/>
          </a:ln>
        </p:spPr>
        <p:txBody>
          <a:bodyPr anchor="t" anchorCtr="0"/>
          <a:p>
            <a:pPr algn="l"/>
            <a:r>
              <a:rPr lang="zh-CN" altLang="en-US" b="1" dirty="0">
                <a:solidFill>
                  <a:srgbClr val="C00000"/>
                </a:solidFill>
              </a:rPr>
              <a:t>思考？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4839" name="矩形 34838"/>
          <p:cNvSpPr/>
          <p:nvPr/>
        </p:nvSpPr>
        <p:spPr>
          <a:xfrm>
            <a:off x="303213" y="1336675"/>
            <a:ext cx="8537575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若将单缝沿垂直于透镜主光轴方向向</a:t>
            </a:r>
            <a:r>
              <a:rPr lang="zh-CN" altLang="zh-CN" sz="32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移动少许，衍射图</a:t>
            </a:r>
            <a:r>
              <a:rPr lang="zh-CN" altLang="zh-CN" sz="32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像在屏幕上怎么移动？</a:t>
            </a:r>
            <a:r>
              <a:rPr lang="zh-CN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4818" name="组合 34817"/>
          <p:cNvGrpSpPr/>
          <p:nvPr/>
        </p:nvGrpSpPr>
        <p:grpSpPr>
          <a:xfrm>
            <a:off x="533400" y="3160713"/>
            <a:ext cx="8077200" cy="2290762"/>
            <a:chOff x="0" y="0"/>
            <a:chExt cx="5088" cy="912"/>
          </a:xfrm>
        </p:grpSpPr>
        <p:sp>
          <p:nvSpPr>
            <p:cNvPr id="95236" name="矩形 34818"/>
            <p:cNvSpPr/>
            <p:nvPr/>
          </p:nvSpPr>
          <p:spPr>
            <a:xfrm>
              <a:off x="0" y="0"/>
              <a:ext cx="5088" cy="91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7" name="直接连接符 34819"/>
            <p:cNvSpPr/>
            <p:nvPr/>
          </p:nvSpPr>
          <p:spPr>
            <a:xfrm>
              <a:off x="96" y="480"/>
              <a:ext cx="264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grpSp>
          <p:nvGrpSpPr>
            <p:cNvPr id="95238" name="组合 34820"/>
            <p:cNvGrpSpPr/>
            <p:nvPr/>
          </p:nvGrpSpPr>
          <p:grpSpPr>
            <a:xfrm>
              <a:off x="872" y="194"/>
              <a:ext cx="40" cy="554"/>
              <a:chOff x="0" y="-96"/>
              <a:chExt cx="48" cy="936"/>
            </a:xfrm>
          </p:grpSpPr>
          <p:sp>
            <p:nvSpPr>
              <p:cNvPr id="95239" name="矩形 34821"/>
              <p:cNvSpPr/>
              <p:nvPr/>
            </p:nvSpPr>
            <p:spPr>
              <a:xfrm>
                <a:off x="0" y="-96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240" name="矩形 34822"/>
              <p:cNvSpPr/>
              <p:nvPr/>
            </p:nvSpPr>
            <p:spPr>
              <a:xfrm>
                <a:off x="0" y="576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5241" name="直接连接符 34823"/>
            <p:cNvSpPr/>
            <p:nvPr/>
          </p:nvSpPr>
          <p:spPr>
            <a:xfrm flipH="1">
              <a:off x="244" y="361"/>
              <a:ext cx="1218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242" name="直接连接符 34824"/>
            <p:cNvSpPr/>
            <p:nvPr/>
          </p:nvSpPr>
          <p:spPr>
            <a:xfrm flipH="1">
              <a:off x="240" y="480"/>
              <a:ext cx="1218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243" name="直接连接符 34825"/>
            <p:cNvSpPr/>
            <p:nvPr/>
          </p:nvSpPr>
          <p:spPr>
            <a:xfrm>
              <a:off x="1462" y="361"/>
              <a:ext cx="986" cy="119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244" name="直接连接符 34826"/>
            <p:cNvSpPr/>
            <p:nvPr/>
          </p:nvSpPr>
          <p:spPr>
            <a:xfrm flipV="1">
              <a:off x="1440" y="480"/>
              <a:ext cx="982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245" name="椭圆 34827"/>
            <p:cNvSpPr/>
            <p:nvPr/>
          </p:nvSpPr>
          <p:spPr>
            <a:xfrm>
              <a:off x="1344" y="219"/>
              <a:ext cx="118" cy="569"/>
            </a:xfrm>
            <a:prstGeom prst="ellipse">
              <a:avLst/>
            </a:prstGeom>
            <a:solidFill>
              <a:srgbClr val="00FF99">
                <a:alpha val="50000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5246" name="对象 34828"/>
            <p:cNvGraphicFramePr>
              <a:graphicFrameLocks noChangeAspect="1"/>
            </p:cNvGraphicFramePr>
            <p:nvPr/>
          </p:nvGraphicFramePr>
          <p:xfrm>
            <a:off x="2544" y="477"/>
            <a:ext cx="28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" name="" r:id="rId1" imgW="165100" imgH="190500" progId="Equation.3">
                    <p:embed/>
                  </p:oleObj>
                </mc:Choice>
                <mc:Fallback>
                  <p:oleObj name="" r:id="rId1" imgW="165100" imgH="190500" progId="Equation.3">
                    <p:embed/>
                    <p:pic>
                      <p:nvPicPr>
                        <p:cNvPr id="0" name="图片 33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44" y="477"/>
                          <a:ext cx="285" cy="1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47" name="组合 34829"/>
            <p:cNvGrpSpPr/>
            <p:nvPr/>
          </p:nvGrpSpPr>
          <p:grpSpPr>
            <a:xfrm>
              <a:off x="872" y="58"/>
              <a:ext cx="40" cy="582"/>
              <a:chOff x="0" y="-144"/>
              <a:chExt cx="48" cy="984"/>
            </a:xfrm>
          </p:grpSpPr>
          <p:sp>
            <p:nvSpPr>
              <p:cNvPr id="95248" name="矩形 34830"/>
              <p:cNvSpPr/>
              <p:nvPr/>
            </p:nvSpPr>
            <p:spPr>
              <a:xfrm>
                <a:off x="0" y="-144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249" name="矩形 34831"/>
              <p:cNvSpPr/>
              <p:nvPr/>
            </p:nvSpPr>
            <p:spPr>
              <a:xfrm>
                <a:off x="0" y="576"/>
                <a:ext cx="48" cy="264"/>
              </a:xfrm>
              <a:prstGeom prst="rect">
                <a:avLst/>
              </a:prstGeom>
              <a:solidFill>
                <a:srgbClr val="663300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5250" name="矩形 34833"/>
            <p:cNvSpPr/>
            <p:nvPr/>
          </p:nvSpPr>
          <p:spPr>
            <a:xfrm>
              <a:off x="2448" y="96"/>
              <a:ext cx="48" cy="76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chemeClr val="bg1"/>
                </a:gs>
              </a:gsLst>
              <a:lin ang="0" scaled="1"/>
              <a:tileRect/>
            </a:gra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1" name="直接连接符 34834"/>
            <p:cNvSpPr/>
            <p:nvPr/>
          </p:nvSpPr>
          <p:spPr>
            <a:xfrm flipV="1">
              <a:off x="1392" y="768"/>
              <a:ext cx="105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triangle" w="sm" len="lg"/>
              <a:tailEnd type="triangle" w="sm" len="lg"/>
            </a:ln>
          </p:spPr>
        </p:sp>
        <p:graphicFrame>
          <p:nvGraphicFramePr>
            <p:cNvPr id="95252" name="对象 34835"/>
            <p:cNvGraphicFramePr>
              <a:graphicFrameLocks noChangeAspect="1"/>
            </p:cNvGraphicFramePr>
            <p:nvPr/>
          </p:nvGraphicFramePr>
          <p:xfrm>
            <a:off x="1824" y="535"/>
            <a:ext cx="242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" name="" r:id="rId3" imgW="215900" imgH="304800" progId="Equation.3">
                    <p:embed/>
                  </p:oleObj>
                </mc:Choice>
                <mc:Fallback>
                  <p:oleObj name="" r:id="rId3" imgW="215900" imgH="304800" progId="Equation.3">
                    <p:embed/>
                    <p:pic>
                      <p:nvPicPr>
                        <p:cNvPr id="0" name="图片 33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24" y="535"/>
                          <a:ext cx="242" cy="2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Rectangle 2"/>
          <p:cNvSpPr/>
          <p:nvPr/>
        </p:nvSpPr>
        <p:spPr>
          <a:xfrm>
            <a:off x="3512503" y="175895"/>
            <a:ext cx="1330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 结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187008" y="1056323"/>
            <a:ext cx="3132137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夫琅禾费单缝衍射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2555875" y="1916113"/>
          <a:ext cx="3492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" r:id="rId1" imgW="127000" imgH="177165" progId="Equation.3">
                  <p:embed/>
                </p:oleObj>
              </mc:Choice>
              <mc:Fallback>
                <p:oleObj name="" r:id="rId1" imgW="127000" imgH="177165" progId="Equation.3">
                  <p:embed/>
                  <p:pic>
                    <p:nvPicPr>
                      <p:cNvPr id="0" name="图片 33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5875" y="1916113"/>
                        <a:ext cx="349250" cy="48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4"/>
          <p:cNvSpPr/>
          <p:nvPr/>
        </p:nvSpPr>
        <p:spPr>
          <a:xfrm>
            <a:off x="4321175" y="1841500"/>
            <a:ext cx="19653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中央明纹</a:t>
            </a:r>
            <a:endParaRPr lang="zh-CN" altLang="zh-CN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104453" name="Object 5"/>
          <p:cNvGraphicFramePr>
            <a:graphicFrameLocks noChangeAspect="1"/>
          </p:cNvGraphicFramePr>
          <p:nvPr/>
        </p:nvGraphicFramePr>
        <p:xfrm>
          <a:off x="2341563" y="2581275"/>
          <a:ext cx="857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" r:id="rId3" imgW="316865" imgH="177165" progId="Equation.3">
                  <p:embed/>
                </p:oleObj>
              </mc:Choice>
              <mc:Fallback>
                <p:oleObj name="" r:id="rId3" imgW="316865" imgH="177165" progId="Equation.3">
                  <p:embed/>
                  <p:pic>
                    <p:nvPicPr>
                      <p:cNvPr id="0" name="图片 33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1563" y="2581275"/>
                        <a:ext cx="8572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/>
          <p:cNvSpPr txBox="1"/>
          <p:nvPr/>
        </p:nvSpPr>
        <p:spPr>
          <a:xfrm>
            <a:off x="4035425" y="2559050"/>
            <a:ext cx="30416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noProof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干涉相消（</a:t>
            </a:r>
            <a:r>
              <a:rPr lang="zh-CN" noProof="1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暗纹</a:t>
            </a:r>
            <a:r>
              <a:rPr lang="zh-CN" noProof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）</a:t>
            </a:r>
            <a:endParaRPr lang="en-US" altLang="zh-CN" noProof="1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2232025" y="3290888"/>
          <a:ext cx="17351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" r:id="rId5" imgW="749300" imgH="393700" progId="Equation.3">
                  <p:embed/>
                </p:oleObj>
              </mc:Choice>
              <mc:Fallback>
                <p:oleObj name="" r:id="rId5" imgW="749300" imgH="393700" progId="Equation.3">
                  <p:embed/>
                  <p:pic>
                    <p:nvPicPr>
                      <p:cNvPr id="0" name="图片 33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2025" y="3290888"/>
                        <a:ext cx="1735138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6" name="Text Box 8"/>
          <p:cNvSpPr txBox="1"/>
          <p:nvPr/>
        </p:nvSpPr>
        <p:spPr>
          <a:xfrm>
            <a:off x="3992563" y="3482975"/>
            <a:ext cx="3043238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noProof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干涉加强（</a:t>
            </a:r>
            <a:r>
              <a:rPr lang="zh-CN" noProof="1" dirty="0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明纹</a:t>
            </a:r>
            <a:r>
              <a:rPr lang="zh-CN" noProof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n-cs"/>
                <a:sym typeface="+mn-ea"/>
              </a:rPr>
              <a:t>）</a:t>
            </a:r>
            <a:endParaRPr lang="en-US" altLang="zh-CN" noProof="1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左大括号 16385"/>
          <p:cNvSpPr/>
          <p:nvPr/>
        </p:nvSpPr>
        <p:spPr>
          <a:xfrm>
            <a:off x="1957388" y="2117725"/>
            <a:ext cx="346075" cy="1655763"/>
          </a:xfrm>
          <a:prstGeom prst="leftBrace">
            <a:avLst>
              <a:gd name="adj1" fmla="val 54068"/>
              <a:gd name="adj2" fmla="val 5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7325" y="2654300"/>
          <a:ext cx="16351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" r:id="rId7" imgW="1671320" imgH="517525" progId="Equation.KSEE3">
                  <p:embed/>
                </p:oleObj>
              </mc:Choice>
              <mc:Fallback>
                <p:oleObj name="" r:id="rId7" imgW="1671320" imgH="517525" progId="Equation.KSEE3">
                  <p:embed/>
                  <p:pic>
                    <p:nvPicPr>
                      <p:cNvPr id="0" name="图片 33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325" y="2654300"/>
                        <a:ext cx="1635125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文本框 16392"/>
          <p:cNvSpPr txBox="1"/>
          <p:nvPr/>
        </p:nvSpPr>
        <p:spPr>
          <a:xfrm>
            <a:off x="7243763" y="2259013"/>
            <a:ext cx="1549400" cy="730250"/>
          </a:xfrm>
          <a:prstGeom prst="rect">
            <a:avLst/>
          </a:prstGeom>
          <a:gradFill rotWithShape="1">
            <a:gsLst>
              <a:gs pos="0">
                <a:srgbClr val="C3F4F4"/>
              </a:gs>
              <a:gs pos="50000">
                <a:srgbClr val="CCFFFF">
                  <a:alpha val="50000"/>
                </a:srgbClr>
              </a:gs>
              <a:gs pos="100000">
                <a:srgbClr val="C3F4F4"/>
              </a:gs>
            </a:gsLst>
            <a:lin ang="5400000" scaled="1"/>
            <a:tileRect/>
          </a:gradFill>
          <a:ln w="19050" cap="flat" cmpd="sng">
            <a:solidFill>
              <a:srgbClr val="99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zh-CN" altLang="zh-CN" dirty="0">
                <a:latin typeface="Times New Roman" panose="02020603050405020304" pitchFamily="18" charset="0"/>
                <a:ea typeface="黑体" panose="02010609060101010101" pitchFamily="2" charset="-122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2" charset="-122"/>
              </a:rPr>
              <a:t>k</a:t>
            </a:r>
            <a:endParaRPr lang="en-US" altLang="zh-CN" sz="2400" i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个半波带</a:t>
            </a:r>
            <a:endParaRPr lang="zh-CN" altLang="zh-CN" sz="24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6394" name="组合 16393"/>
          <p:cNvGrpSpPr/>
          <p:nvPr/>
        </p:nvGrpSpPr>
        <p:grpSpPr>
          <a:xfrm>
            <a:off x="6884988" y="3162300"/>
            <a:ext cx="2438400" cy="917575"/>
            <a:chOff x="0" y="0"/>
            <a:chExt cx="1536" cy="578"/>
          </a:xfrm>
        </p:grpSpPr>
        <p:sp>
          <p:nvSpPr>
            <p:cNvPr id="96269" name="矩形 16394"/>
            <p:cNvSpPr/>
            <p:nvPr/>
          </p:nvSpPr>
          <p:spPr>
            <a:xfrm>
              <a:off x="234" y="0"/>
              <a:ext cx="968" cy="537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rgbClr val="FFFFFF"/>
                </a:gs>
                <a:gs pos="100000">
                  <a:srgbClr val="FFCCCC"/>
                </a:gs>
              </a:gsLst>
              <a:lin ang="5400000" scaled="1"/>
              <a:tileRect/>
            </a:gra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0" name="文本框 16395"/>
            <p:cNvSpPr txBox="1"/>
            <p:nvPr/>
          </p:nvSpPr>
          <p:spPr>
            <a:xfrm>
              <a:off x="0" y="249"/>
              <a:ext cx="153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  <a:ea typeface="黑体" panose="02010609060101010101" pitchFamily="2" charset="-122"/>
                </a:rPr>
                <a:t>     </a:t>
              </a:r>
              <a:r>
                <a:rPr lang="zh-CN" altLang="zh-CN" sz="24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个半波带</a:t>
              </a:r>
              <a:endParaRPr lang="zh-CN" altLang="zh-CN" sz="24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96271" name="对象 16396"/>
            <p:cNvGraphicFramePr>
              <a:graphicFrameLocks noChangeAspect="1"/>
            </p:cNvGraphicFramePr>
            <p:nvPr/>
          </p:nvGraphicFramePr>
          <p:xfrm>
            <a:off x="396" y="56"/>
            <a:ext cx="63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" name="" r:id="rId9" imgW="393700" imgH="177165" progId="Equation.3">
                    <p:embed/>
                  </p:oleObj>
                </mc:Choice>
                <mc:Fallback>
                  <p:oleObj name="" r:id="rId9" imgW="393700" imgH="177165" progId="Equation.3">
                    <p:embed/>
                    <p:pic>
                      <p:nvPicPr>
                        <p:cNvPr id="0" name="图片 338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6" y="56"/>
                          <a:ext cx="63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668" name="Object 60"/>
          <p:cNvGraphicFramePr/>
          <p:nvPr/>
        </p:nvGraphicFramePr>
        <p:xfrm>
          <a:off x="1195705" y="4960620"/>
          <a:ext cx="1323340" cy="784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11" imgW="799465" imgH="393700" progId="Equation.3">
                  <p:embed/>
                </p:oleObj>
              </mc:Choice>
              <mc:Fallback>
                <p:oleObj name="" r:id="rId11" imgW="799465" imgH="3937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5705" y="4960620"/>
                        <a:ext cx="1323340" cy="784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3587115" y="5006340"/>
          <a:ext cx="1441450" cy="73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13" imgW="723900" imgH="393700" progId="Equation.3">
                  <p:embed/>
                </p:oleObj>
              </mc:Choice>
              <mc:Fallback>
                <p:oleObj name="" r:id="rId13" imgW="723900" imgH="3937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87115" y="5006340"/>
                        <a:ext cx="1441450" cy="7391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2" name="Object 12"/>
          <p:cNvGraphicFramePr>
            <a:graphicFrameLocks noChangeAspect="1"/>
          </p:cNvGraphicFramePr>
          <p:nvPr/>
        </p:nvGraphicFramePr>
        <p:xfrm>
          <a:off x="1196340" y="5849620"/>
          <a:ext cx="1322705" cy="85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15" imgW="660400" imgH="393700" progId="Equation.3">
                  <p:embed/>
                </p:oleObj>
              </mc:Choice>
              <mc:Fallback>
                <p:oleObj name="" r:id="rId15" imgW="660400" imgH="3937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96340" y="5849620"/>
                        <a:ext cx="1322705" cy="855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5" name="Object 15"/>
          <p:cNvGraphicFramePr>
            <a:graphicFrameLocks noChangeAspect="1"/>
          </p:cNvGraphicFramePr>
          <p:nvPr/>
        </p:nvGraphicFramePr>
        <p:xfrm>
          <a:off x="3698240" y="5817235"/>
          <a:ext cx="12477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7" imgW="571500" imgH="393700" progId="Equation.3">
                  <p:embed/>
                </p:oleObj>
              </mc:Choice>
              <mc:Fallback>
                <p:oleObj name="" r:id="rId17" imgW="571500" imgH="39370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98240" y="5817235"/>
                        <a:ext cx="1247775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/>
          <p:nvPr/>
        </p:nvSpPr>
        <p:spPr>
          <a:xfrm>
            <a:off x="424657" y="4366578"/>
            <a:ext cx="17018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条纹宽度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/>
      <p:bldP spid="104454" grpId="0"/>
      <p:bldP spid="104456" grpId="0"/>
      <p:bldP spid="1639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1796415"/>
            <a:ext cx="7840980" cy="3683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97282" name="Rectangle 2"/>
          <p:cNvSpPr>
            <a:spLocks noGrp="1"/>
          </p:cNvSpPr>
          <p:nvPr/>
        </p:nvSpPr>
        <p:spPr>
          <a:xfrm>
            <a:off x="542925" y="45624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4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</a:t>
            </a:r>
            <a:r>
              <a:rPr lang="zh-CN" altLang="en-US" sz="4400" dirty="0">
                <a:solidFill>
                  <a:srgbClr val="0D0D0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单缝衍射的不足</a:t>
            </a:r>
            <a:endParaRPr lang="zh-CN" altLang="en-US" sz="4400" dirty="0">
              <a:solidFill>
                <a:srgbClr val="0D0D0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Text Box 2"/>
          <p:cNvSpPr txBox="1"/>
          <p:nvPr/>
        </p:nvSpPr>
        <p:spPr>
          <a:xfrm>
            <a:off x="2636838" y="882650"/>
            <a:ext cx="34988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 栅 衍 射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830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613" y="2497138"/>
            <a:ext cx="6200775" cy="3605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矩形 82945"/>
          <p:cNvSpPr/>
          <p:nvPr/>
        </p:nvSpPr>
        <p:spPr>
          <a:xfrm>
            <a:off x="1549400" y="1628775"/>
            <a:ext cx="8312150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29292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等宽度、等间距的狭缝排列起来的光学元件</a:t>
            </a:r>
            <a:r>
              <a:rPr lang="en-US" altLang="zh-CN">
                <a:solidFill>
                  <a:srgbClr val="29292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lang="en-US" altLang="zh-CN">
              <a:solidFill>
                <a:srgbClr val="292929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83007" name="组合 83006"/>
          <p:cNvGrpSpPr/>
          <p:nvPr/>
        </p:nvGrpSpPr>
        <p:grpSpPr>
          <a:xfrm>
            <a:off x="184150" y="2636838"/>
            <a:ext cx="5832475" cy="2622550"/>
            <a:chOff x="552" y="1752"/>
            <a:chExt cx="3975" cy="1834"/>
          </a:xfrm>
        </p:grpSpPr>
        <p:grpSp>
          <p:nvGrpSpPr>
            <p:cNvPr id="101379" name="组合 82948"/>
            <p:cNvGrpSpPr/>
            <p:nvPr/>
          </p:nvGrpSpPr>
          <p:grpSpPr>
            <a:xfrm>
              <a:off x="1383" y="2087"/>
              <a:ext cx="65" cy="1330"/>
              <a:chOff x="1422" y="1442"/>
              <a:chExt cx="113" cy="2095"/>
            </a:xfrm>
          </p:grpSpPr>
          <p:sp>
            <p:nvSpPr>
              <p:cNvPr id="101380" name="任意多边形 82949" descr="栎木"/>
              <p:cNvSpPr/>
              <p:nvPr/>
            </p:nvSpPr>
            <p:spPr>
              <a:xfrm rot="-5419152">
                <a:off x="1283" y="1598"/>
                <a:ext cx="408" cy="96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81" name="任意多边形 82950" descr="栎木"/>
              <p:cNvSpPr/>
              <p:nvPr/>
            </p:nvSpPr>
            <p:spPr>
              <a:xfrm rot="-5419152">
                <a:off x="1368" y="1944"/>
                <a:ext cx="192" cy="97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82" name="任意多边形 82951" descr="栎木"/>
              <p:cNvSpPr/>
              <p:nvPr/>
            </p:nvSpPr>
            <p:spPr>
              <a:xfrm rot="-5419152">
                <a:off x="1369" y="2232"/>
                <a:ext cx="192" cy="97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83" name="任意多边形 82952" descr="栎木"/>
              <p:cNvSpPr/>
              <p:nvPr/>
            </p:nvSpPr>
            <p:spPr>
              <a:xfrm rot="-5419152">
                <a:off x="1369" y="2520"/>
                <a:ext cx="192" cy="97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84" name="任意多边形 82953" descr="栎木"/>
              <p:cNvSpPr/>
              <p:nvPr/>
            </p:nvSpPr>
            <p:spPr>
              <a:xfrm rot="-5419152">
                <a:off x="1369" y="2808"/>
                <a:ext cx="192" cy="97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85" name="任意多边形 82954" descr="栎木"/>
              <p:cNvSpPr/>
              <p:nvPr/>
            </p:nvSpPr>
            <p:spPr>
              <a:xfrm rot="-5419152">
                <a:off x="1254" y="3273"/>
                <a:ext cx="432" cy="96"/>
              </a:xfrm>
              <a:custGeom>
                <a:avLst/>
                <a:gdLst/>
                <a:ahLst/>
                <a:cxnLst>
                  <a:cxn ang="0">
                    <a:pos x="19518" y="10800"/>
                  </a:cxn>
                  <a:cxn ang="90">
                    <a:pos x="10800" y="21600"/>
                  </a:cxn>
                  <a:cxn ang="180">
                    <a:pos x="2081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4163" y="21600"/>
                    </a:lnTo>
                    <a:lnTo>
                      <a:pt x="174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01386" name="组合 82955"/>
            <p:cNvGrpSpPr/>
            <p:nvPr/>
          </p:nvGrpSpPr>
          <p:grpSpPr>
            <a:xfrm>
              <a:off x="779" y="2392"/>
              <a:ext cx="1704" cy="733"/>
              <a:chOff x="672" y="2160"/>
              <a:chExt cx="2160" cy="1153"/>
            </a:xfrm>
          </p:grpSpPr>
          <p:grpSp>
            <p:nvGrpSpPr>
              <p:cNvPr id="101387" name="组合 82956"/>
              <p:cNvGrpSpPr/>
              <p:nvPr/>
            </p:nvGrpSpPr>
            <p:grpSpPr>
              <a:xfrm>
                <a:off x="672" y="3024"/>
                <a:ext cx="2160" cy="1"/>
                <a:chOff x="672" y="3504"/>
                <a:chExt cx="2160" cy="0"/>
              </a:xfrm>
            </p:grpSpPr>
            <p:sp>
              <p:nvSpPr>
                <p:cNvPr id="101388" name="直接连接符 82957"/>
                <p:cNvSpPr/>
                <p:nvPr/>
              </p:nvSpPr>
              <p:spPr>
                <a:xfrm>
                  <a:off x="1056" y="3504"/>
                  <a:ext cx="1776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389" name="直接连接符 82958"/>
                <p:cNvSpPr/>
                <p:nvPr/>
              </p:nvSpPr>
              <p:spPr>
                <a:xfrm>
                  <a:off x="672" y="3504"/>
                  <a:ext cx="624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</p:grpSp>
          <p:grpSp>
            <p:nvGrpSpPr>
              <p:cNvPr id="101390" name="组合 82959"/>
              <p:cNvGrpSpPr/>
              <p:nvPr/>
            </p:nvGrpSpPr>
            <p:grpSpPr>
              <a:xfrm>
                <a:off x="672" y="3312"/>
                <a:ext cx="2160" cy="1"/>
                <a:chOff x="672" y="3504"/>
                <a:chExt cx="2160" cy="0"/>
              </a:xfrm>
            </p:grpSpPr>
            <p:sp>
              <p:nvSpPr>
                <p:cNvPr id="101391" name="直接连接符 82960"/>
                <p:cNvSpPr/>
                <p:nvPr/>
              </p:nvSpPr>
              <p:spPr>
                <a:xfrm>
                  <a:off x="1056" y="3504"/>
                  <a:ext cx="1776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392" name="直接连接符 82961"/>
                <p:cNvSpPr/>
                <p:nvPr/>
              </p:nvSpPr>
              <p:spPr>
                <a:xfrm>
                  <a:off x="672" y="3504"/>
                  <a:ext cx="624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</p:grpSp>
          <p:grpSp>
            <p:nvGrpSpPr>
              <p:cNvPr id="101393" name="组合 82962"/>
              <p:cNvGrpSpPr/>
              <p:nvPr/>
            </p:nvGrpSpPr>
            <p:grpSpPr>
              <a:xfrm>
                <a:off x="672" y="2736"/>
                <a:ext cx="2160" cy="1"/>
                <a:chOff x="672" y="3504"/>
                <a:chExt cx="2160" cy="0"/>
              </a:xfrm>
            </p:grpSpPr>
            <p:sp>
              <p:nvSpPr>
                <p:cNvPr id="101394" name="直接连接符 82963"/>
                <p:cNvSpPr/>
                <p:nvPr/>
              </p:nvSpPr>
              <p:spPr>
                <a:xfrm>
                  <a:off x="1056" y="3504"/>
                  <a:ext cx="1776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395" name="直接连接符 82964"/>
                <p:cNvSpPr/>
                <p:nvPr/>
              </p:nvSpPr>
              <p:spPr>
                <a:xfrm>
                  <a:off x="672" y="3504"/>
                  <a:ext cx="624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</p:grpSp>
          <p:grpSp>
            <p:nvGrpSpPr>
              <p:cNvPr id="101396" name="组合 82965"/>
              <p:cNvGrpSpPr/>
              <p:nvPr/>
            </p:nvGrpSpPr>
            <p:grpSpPr>
              <a:xfrm>
                <a:off x="672" y="2448"/>
                <a:ext cx="2160" cy="1"/>
                <a:chOff x="672" y="3504"/>
                <a:chExt cx="2160" cy="0"/>
              </a:xfrm>
            </p:grpSpPr>
            <p:sp>
              <p:nvSpPr>
                <p:cNvPr id="101397" name="直接连接符 82966"/>
                <p:cNvSpPr/>
                <p:nvPr/>
              </p:nvSpPr>
              <p:spPr>
                <a:xfrm>
                  <a:off x="1056" y="3504"/>
                  <a:ext cx="1776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398" name="直接连接符 82967"/>
                <p:cNvSpPr/>
                <p:nvPr/>
              </p:nvSpPr>
              <p:spPr>
                <a:xfrm>
                  <a:off x="672" y="3504"/>
                  <a:ext cx="624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</p:grpSp>
          <p:grpSp>
            <p:nvGrpSpPr>
              <p:cNvPr id="101399" name="组合 82968"/>
              <p:cNvGrpSpPr/>
              <p:nvPr/>
            </p:nvGrpSpPr>
            <p:grpSpPr>
              <a:xfrm>
                <a:off x="672" y="2160"/>
                <a:ext cx="2160" cy="1"/>
                <a:chOff x="672" y="3504"/>
                <a:chExt cx="2160" cy="0"/>
              </a:xfrm>
            </p:grpSpPr>
            <p:sp>
              <p:nvSpPr>
                <p:cNvPr id="101400" name="直接连接符 82969"/>
                <p:cNvSpPr/>
                <p:nvPr/>
              </p:nvSpPr>
              <p:spPr>
                <a:xfrm>
                  <a:off x="1056" y="3504"/>
                  <a:ext cx="1776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401" name="直接连接符 82970"/>
                <p:cNvSpPr/>
                <p:nvPr/>
              </p:nvSpPr>
              <p:spPr>
                <a:xfrm>
                  <a:off x="672" y="3504"/>
                  <a:ext cx="624" cy="0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</p:grpSp>
        </p:grpSp>
        <p:grpSp>
          <p:nvGrpSpPr>
            <p:cNvPr id="101402" name="组合 82971"/>
            <p:cNvGrpSpPr/>
            <p:nvPr/>
          </p:nvGrpSpPr>
          <p:grpSpPr>
            <a:xfrm>
              <a:off x="2445" y="2392"/>
              <a:ext cx="1666" cy="732"/>
              <a:chOff x="2784" y="2160"/>
              <a:chExt cx="2112" cy="1152"/>
            </a:xfrm>
          </p:grpSpPr>
          <p:sp>
            <p:nvSpPr>
              <p:cNvPr id="101403" name="直接连接符 82972"/>
              <p:cNvSpPr/>
              <p:nvPr/>
            </p:nvSpPr>
            <p:spPr>
              <a:xfrm>
                <a:off x="2784" y="2160"/>
                <a:ext cx="2112" cy="57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04" name="直接连接符 82973"/>
              <p:cNvSpPr/>
              <p:nvPr/>
            </p:nvSpPr>
            <p:spPr>
              <a:xfrm>
                <a:off x="2832" y="2448"/>
                <a:ext cx="2064" cy="28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05" name="直接连接符 82974"/>
              <p:cNvSpPr/>
              <p:nvPr/>
            </p:nvSpPr>
            <p:spPr>
              <a:xfrm>
                <a:off x="2832" y="2736"/>
                <a:ext cx="2064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06" name="直接连接符 82975"/>
              <p:cNvSpPr/>
              <p:nvPr/>
            </p:nvSpPr>
            <p:spPr>
              <a:xfrm flipV="1">
                <a:off x="2784" y="2736"/>
                <a:ext cx="2112" cy="28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07" name="直接连接符 82976"/>
              <p:cNvSpPr/>
              <p:nvPr/>
            </p:nvSpPr>
            <p:spPr>
              <a:xfrm flipV="1">
                <a:off x="2784" y="2736"/>
                <a:ext cx="2112" cy="57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</p:grpSp>
        <p:grpSp>
          <p:nvGrpSpPr>
            <p:cNvPr id="101408" name="组合 82977"/>
            <p:cNvGrpSpPr/>
            <p:nvPr/>
          </p:nvGrpSpPr>
          <p:grpSpPr>
            <a:xfrm>
              <a:off x="1423" y="2057"/>
              <a:ext cx="1060" cy="1067"/>
              <a:chOff x="1488" y="1632"/>
              <a:chExt cx="1344" cy="1680"/>
            </a:xfrm>
          </p:grpSpPr>
          <p:sp>
            <p:nvSpPr>
              <p:cNvPr id="101409" name="直接连接符 82978"/>
              <p:cNvSpPr/>
              <p:nvPr/>
            </p:nvSpPr>
            <p:spPr>
              <a:xfrm flipV="1">
                <a:off x="1488" y="1632"/>
                <a:ext cx="1344" cy="528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10" name="直接连接符 82979"/>
              <p:cNvSpPr/>
              <p:nvPr/>
            </p:nvSpPr>
            <p:spPr>
              <a:xfrm flipV="1">
                <a:off x="1488" y="1920"/>
                <a:ext cx="1344" cy="528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11" name="直接连接符 82980"/>
              <p:cNvSpPr/>
              <p:nvPr/>
            </p:nvSpPr>
            <p:spPr>
              <a:xfrm flipV="1">
                <a:off x="1488" y="2208"/>
                <a:ext cx="1344" cy="528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12" name="直接连接符 82981"/>
              <p:cNvSpPr/>
              <p:nvPr/>
            </p:nvSpPr>
            <p:spPr>
              <a:xfrm flipV="1">
                <a:off x="1488" y="2496"/>
                <a:ext cx="1344" cy="528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01413" name="直接连接符 82982"/>
              <p:cNvSpPr/>
              <p:nvPr/>
            </p:nvSpPr>
            <p:spPr>
              <a:xfrm flipV="1">
                <a:off x="1488" y="2784"/>
                <a:ext cx="1344" cy="528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</p:grpSp>
        <p:grpSp>
          <p:nvGrpSpPr>
            <p:cNvPr id="101414" name="组合 82983"/>
            <p:cNvGrpSpPr/>
            <p:nvPr/>
          </p:nvGrpSpPr>
          <p:grpSpPr>
            <a:xfrm>
              <a:off x="2482" y="2057"/>
              <a:ext cx="1913" cy="732"/>
              <a:chOff x="2830" y="1632"/>
              <a:chExt cx="2426" cy="1152"/>
            </a:xfrm>
          </p:grpSpPr>
          <p:graphicFrame>
            <p:nvGraphicFramePr>
              <p:cNvPr id="101415" name="对象 82984"/>
              <p:cNvGraphicFramePr/>
              <p:nvPr/>
            </p:nvGraphicFramePr>
            <p:xfrm>
              <a:off x="4992" y="1920"/>
              <a:ext cx="264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8" name="" r:id="rId2" imgW="152400" imgH="203200" progId="Equation.3">
                      <p:embed/>
                    </p:oleObj>
                  </mc:Choice>
                  <mc:Fallback>
                    <p:oleObj name="" r:id="rId2" imgW="152400" imgH="203200" progId="Equation.3">
                      <p:embed/>
                      <p:pic>
                        <p:nvPicPr>
                          <p:cNvPr id="0" name="图片 3387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4992" y="1920"/>
                            <a:ext cx="264" cy="3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1416" name="组合 82985"/>
              <p:cNvGrpSpPr/>
              <p:nvPr/>
            </p:nvGrpSpPr>
            <p:grpSpPr>
              <a:xfrm>
                <a:off x="2830" y="1632"/>
                <a:ext cx="2065" cy="1152"/>
                <a:chOff x="2830" y="1632"/>
                <a:chExt cx="2065" cy="1152"/>
              </a:xfrm>
            </p:grpSpPr>
            <p:sp>
              <p:nvSpPr>
                <p:cNvPr id="101417" name="直接连接符 82986"/>
                <p:cNvSpPr/>
                <p:nvPr/>
              </p:nvSpPr>
              <p:spPr>
                <a:xfrm rot="-3806">
                  <a:off x="2830" y="1632"/>
                  <a:ext cx="2065" cy="384"/>
                </a:xfrm>
                <a:prstGeom prst="line">
                  <a:avLst/>
                </a:prstGeom>
                <a:ln w="28575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418" name="直接连接符 82987"/>
                <p:cNvSpPr/>
                <p:nvPr/>
              </p:nvSpPr>
              <p:spPr>
                <a:xfrm rot="-3806">
                  <a:off x="2830" y="1919"/>
                  <a:ext cx="2065" cy="96"/>
                </a:xfrm>
                <a:prstGeom prst="line">
                  <a:avLst/>
                </a:prstGeom>
                <a:ln w="28575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419" name="直接连接符 82988"/>
                <p:cNvSpPr/>
                <p:nvPr/>
              </p:nvSpPr>
              <p:spPr>
                <a:xfrm rot="-3806" flipV="1">
                  <a:off x="2831" y="2016"/>
                  <a:ext cx="2064" cy="479"/>
                </a:xfrm>
                <a:prstGeom prst="line">
                  <a:avLst/>
                </a:prstGeom>
                <a:ln w="28575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420" name="直接连接符 82989"/>
                <p:cNvSpPr/>
                <p:nvPr/>
              </p:nvSpPr>
              <p:spPr>
                <a:xfrm rot="-3806" flipV="1">
                  <a:off x="2831" y="2016"/>
                  <a:ext cx="2064" cy="192"/>
                </a:xfrm>
                <a:prstGeom prst="line">
                  <a:avLst/>
                </a:prstGeom>
                <a:ln w="28575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101421" name="直接连接符 82990"/>
                <p:cNvSpPr/>
                <p:nvPr/>
              </p:nvSpPr>
              <p:spPr>
                <a:xfrm rot="-3806" flipV="1">
                  <a:off x="2831" y="2016"/>
                  <a:ext cx="2064" cy="768"/>
                </a:xfrm>
                <a:prstGeom prst="line">
                  <a:avLst/>
                </a:prstGeom>
                <a:ln w="28575" cap="flat" cmpd="sng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</p:grpSp>
        </p:grpSp>
        <p:grpSp>
          <p:nvGrpSpPr>
            <p:cNvPr id="101422" name="组合 82991"/>
            <p:cNvGrpSpPr/>
            <p:nvPr/>
          </p:nvGrpSpPr>
          <p:grpSpPr>
            <a:xfrm>
              <a:off x="552" y="1752"/>
              <a:ext cx="3975" cy="1834"/>
              <a:chOff x="384" y="1144"/>
              <a:chExt cx="5040" cy="2888"/>
            </a:xfrm>
          </p:grpSpPr>
          <p:sp>
            <p:nvSpPr>
              <p:cNvPr id="101423" name="矩形 82992"/>
              <p:cNvSpPr/>
              <p:nvPr/>
            </p:nvSpPr>
            <p:spPr>
              <a:xfrm>
                <a:off x="4890" y="1440"/>
                <a:ext cx="54" cy="2592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000000"/>
                  </a:gs>
                </a:gsLst>
                <a:lin ang="0" scaled="1"/>
                <a:tileRect/>
              </a:gra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01424" name="对象 82993"/>
              <p:cNvGraphicFramePr/>
              <p:nvPr/>
            </p:nvGraphicFramePr>
            <p:xfrm>
              <a:off x="4982" y="2784"/>
              <a:ext cx="25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9" name="" r:id="rId4" imgW="165735" imgH="191770" progId="Equation.3">
                      <p:embed/>
                    </p:oleObj>
                  </mc:Choice>
                  <mc:Fallback>
                    <p:oleObj name="" r:id="rId4" imgW="165735" imgH="191770" progId="Equation.3">
                      <p:embed/>
                      <p:pic>
                        <p:nvPicPr>
                          <p:cNvPr id="0" name="图片 3388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982" y="2784"/>
                            <a:ext cx="250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25" name="对象 82994"/>
              <p:cNvGraphicFramePr/>
              <p:nvPr/>
            </p:nvGraphicFramePr>
            <p:xfrm>
              <a:off x="2496" y="1144"/>
              <a:ext cx="332" cy="3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0" name="" r:id="rId6" imgW="139700" imgH="165100" progId="Equation.3">
                      <p:embed/>
                    </p:oleObj>
                  </mc:Choice>
                  <mc:Fallback>
                    <p:oleObj name="" r:id="rId6" imgW="139700" imgH="165100" progId="Equation.3">
                      <p:embed/>
                      <p:pic>
                        <p:nvPicPr>
                          <p:cNvPr id="0" name="图片 3389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496" y="1144"/>
                            <a:ext cx="332" cy="3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1426" name="直接连接符 82995"/>
              <p:cNvSpPr/>
              <p:nvPr/>
            </p:nvSpPr>
            <p:spPr>
              <a:xfrm flipV="1">
                <a:off x="384" y="2736"/>
                <a:ext cx="5040" cy="0"/>
              </a:xfrm>
              <a:prstGeom prst="line">
                <a:avLst/>
              </a:prstGeom>
              <a:ln w="12700" cap="flat" cmpd="sng">
                <a:solidFill>
                  <a:schemeClr val="bg1"/>
                </a:solidFill>
                <a:prstDash val="lgDashDot"/>
                <a:round/>
                <a:headEnd type="none" w="med" len="med"/>
                <a:tailEnd type="none" w="sm" len="lg"/>
              </a:ln>
            </p:spPr>
          </p:sp>
          <p:graphicFrame>
            <p:nvGraphicFramePr>
              <p:cNvPr id="101427" name="对象 82996"/>
              <p:cNvGraphicFramePr/>
              <p:nvPr/>
            </p:nvGraphicFramePr>
            <p:xfrm>
              <a:off x="4952" y="1200"/>
              <a:ext cx="328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1" name="" r:id="rId8" imgW="139700" imgH="165100" progId="Equation.3">
                      <p:embed/>
                    </p:oleObj>
                  </mc:Choice>
                  <mc:Fallback>
                    <p:oleObj name="" r:id="rId8" imgW="139700" imgH="165100" progId="Equation.3">
                      <p:embed/>
                      <p:pic>
                        <p:nvPicPr>
                          <p:cNvPr id="0" name="图片 339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952" y="1200"/>
                            <a:ext cx="328" cy="3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28" name="对象 82997"/>
              <p:cNvGraphicFramePr/>
              <p:nvPr/>
            </p:nvGraphicFramePr>
            <p:xfrm>
              <a:off x="3744" y="3408"/>
              <a:ext cx="288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2" name="" r:id="rId10" imgW="152400" imgH="203200" progId="Equation.3">
                      <p:embed/>
                    </p:oleObj>
                  </mc:Choice>
                  <mc:Fallback>
                    <p:oleObj name="" r:id="rId10" imgW="152400" imgH="203200" progId="Equation.3">
                      <p:embed/>
                      <p:pic>
                        <p:nvPicPr>
                          <p:cNvPr id="0" name="图片 3391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744" y="3408"/>
                            <a:ext cx="288" cy="38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1429" name="直接连接符 82998"/>
              <p:cNvSpPr/>
              <p:nvPr/>
            </p:nvSpPr>
            <p:spPr>
              <a:xfrm>
                <a:off x="2832" y="3744"/>
                <a:ext cx="2064" cy="0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  <p:sp>
            <p:nvSpPr>
              <p:cNvPr id="101430" name="椭圆 82999"/>
              <p:cNvSpPr/>
              <p:nvPr/>
            </p:nvSpPr>
            <p:spPr>
              <a:xfrm>
                <a:off x="2736" y="1440"/>
                <a:ext cx="192" cy="2592"/>
              </a:xfrm>
              <a:prstGeom prst="ellipse">
                <a:avLst/>
              </a:prstGeom>
              <a:solidFill>
                <a:srgbClr val="00FF99">
                  <a:alpha val="50000"/>
                </a:srgbClr>
              </a:solidFill>
              <a:ln w="19050" cap="flat" cmpd="sng">
                <a:solidFill>
                  <a:srgbClr val="0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3008" name="文本框 83007"/>
          <p:cNvSpPr txBox="1"/>
          <p:nvPr/>
        </p:nvSpPr>
        <p:spPr>
          <a:xfrm>
            <a:off x="107950" y="838200"/>
            <a:ext cx="2743200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dirty="0">
                <a:solidFill>
                  <a:srgbClr val="A50021"/>
                </a:solidFill>
                <a:latin typeface="Bookman Old Style" panose="02050604050505020204" pitchFamily="18" charset="0"/>
                <a:ea typeface="华文行楷" panose="02010800040101010101" pitchFamily="2" charset="-122"/>
              </a:rPr>
              <a:t>一. 光栅概念</a:t>
            </a:r>
            <a:endParaRPr lang="zh-CN" altLang="en-US" sz="3200" dirty="0">
              <a:solidFill>
                <a:srgbClr val="A50021"/>
              </a:solidFill>
              <a:latin typeface="Bookman Old Style" panose="02050604050505020204" pitchFamily="18" charset="0"/>
              <a:ea typeface="华文行楷" panose="02010800040101010101" pitchFamily="2" charset="-122"/>
            </a:endParaRPr>
          </a:p>
        </p:txBody>
      </p:sp>
      <p:sp>
        <p:nvSpPr>
          <p:cNvPr id="83009" name="文本框 83008"/>
          <p:cNvSpPr txBox="1"/>
          <p:nvPr/>
        </p:nvSpPr>
        <p:spPr>
          <a:xfrm>
            <a:off x="396875" y="1525588"/>
            <a:ext cx="1511300" cy="625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ea typeface="楷体_GB2312" panose="02010609030101010101" pitchFamily="49" charset="-122"/>
              </a:rPr>
              <a:t>光栅：</a:t>
            </a:r>
            <a:endParaRPr lang="zh-CN" altLang="en-US">
              <a:solidFill>
                <a:srgbClr val="990000"/>
              </a:solidFill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83010" name="矩形标注 83009"/>
          <p:cNvSpPr/>
          <p:nvPr/>
        </p:nvSpPr>
        <p:spPr>
          <a:xfrm>
            <a:off x="1695450" y="5878513"/>
            <a:ext cx="1368425" cy="457200"/>
          </a:xfrm>
          <a:prstGeom prst="wedgeRectCallout">
            <a:avLst>
              <a:gd name="adj1" fmla="val -57426"/>
              <a:gd name="adj2" fmla="val -276042"/>
            </a:avLst>
          </a:prstGeom>
          <a:noFill/>
          <a:ln w="2857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光栅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01434" name="Text Box 2"/>
          <p:cNvSpPr txBox="1"/>
          <p:nvPr/>
        </p:nvSpPr>
        <p:spPr>
          <a:xfrm>
            <a:off x="2051050" y="98425"/>
            <a:ext cx="4051300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§15.3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光栅衍射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0525" y="4782185"/>
            <a:ext cx="3645535" cy="2063115"/>
          </a:xfrm>
          <a:prstGeom prst="rect">
            <a:avLst/>
          </a:prstGeom>
          <a:effectLst>
            <a:softEdge rad="1143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1"/>
      <p:bldP spid="83008" grpId="0"/>
      <p:bldP spid="83009" grpId="0"/>
      <p:bldP spid="830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1" name="矩形 83969"/>
          <p:cNvSpPr/>
          <p:nvPr/>
        </p:nvSpPr>
        <p:spPr>
          <a:xfrm>
            <a:off x="254000" y="333375"/>
            <a:ext cx="4679950" cy="3455988"/>
          </a:xfrm>
          <a:prstGeom prst="rect">
            <a:avLst/>
          </a:prstGeom>
          <a:noFill/>
          <a:ln w="3175" cap="flat" cmpd="sng">
            <a:solidFill>
              <a:schemeClr val="accent1"/>
            </a:solidFill>
            <a:prstDash val="solid"/>
            <a:miter/>
            <a:headEnd type="none" w="med" len="med"/>
            <a:tailEnd type="none" w="sm" len="lg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02" name="组合 83970"/>
          <p:cNvGrpSpPr/>
          <p:nvPr/>
        </p:nvGrpSpPr>
        <p:grpSpPr>
          <a:xfrm>
            <a:off x="3661744" y="737246"/>
            <a:ext cx="214931" cy="2382837"/>
            <a:chOff x="4269" y="793"/>
            <a:chExt cx="75" cy="1842"/>
          </a:xfrm>
        </p:grpSpPr>
        <p:sp>
          <p:nvSpPr>
            <p:cNvPr id="102403" name="任意多边形 83971" descr="栎木"/>
            <p:cNvSpPr/>
            <p:nvPr/>
          </p:nvSpPr>
          <p:spPr>
            <a:xfrm rot="-5419152">
              <a:off x="4100" y="961"/>
              <a:ext cx="408" cy="71"/>
            </a:xfrm>
            <a:custGeom>
              <a:avLst/>
              <a:gdLst/>
              <a:ahLst/>
              <a:cxnLst>
                <a:cxn ang="0">
                  <a:pos x="19518" y="10800"/>
                </a:cxn>
                <a:cxn ang="90">
                  <a:pos x="10800" y="21600"/>
                </a:cxn>
                <a:cxn ang="180">
                  <a:pos x="2081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4163" y="21600"/>
                  </a:lnTo>
                  <a:lnTo>
                    <a:pt x="17437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04" name="任意多边形 83972" descr="栎木"/>
            <p:cNvSpPr/>
            <p:nvPr/>
          </p:nvSpPr>
          <p:spPr>
            <a:xfrm rot="-5419152">
              <a:off x="4211" y="1404"/>
              <a:ext cx="192" cy="72"/>
            </a:xfrm>
            <a:custGeom>
              <a:avLst/>
              <a:gdLst/>
              <a:ahLst/>
              <a:cxnLst>
                <a:cxn ang="0">
                  <a:pos x="19518" y="10800"/>
                </a:cxn>
                <a:cxn ang="90">
                  <a:pos x="10800" y="21600"/>
                </a:cxn>
                <a:cxn ang="180">
                  <a:pos x="2081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4163" y="21600"/>
                  </a:lnTo>
                  <a:lnTo>
                    <a:pt x="17437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05" name="任意多边形 83973" descr="栎木"/>
            <p:cNvSpPr/>
            <p:nvPr/>
          </p:nvSpPr>
          <p:spPr>
            <a:xfrm rot="-5419152">
              <a:off x="4212" y="1692"/>
              <a:ext cx="192" cy="72"/>
            </a:xfrm>
            <a:custGeom>
              <a:avLst/>
              <a:gdLst/>
              <a:ahLst/>
              <a:cxnLst>
                <a:cxn ang="0">
                  <a:pos x="19518" y="10800"/>
                </a:cxn>
                <a:cxn ang="90">
                  <a:pos x="10800" y="21600"/>
                </a:cxn>
                <a:cxn ang="180">
                  <a:pos x="2081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4163" y="21600"/>
                  </a:lnTo>
                  <a:lnTo>
                    <a:pt x="17437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06" name="任意多边形 83974" descr="栎木"/>
            <p:cNvSpPr/>
            <p:nvPr/>
          </p:nvSpPr>
          <p:spPr>
            <a:xfrm rot="-5419152">
              <a:off x="4212" y="1980"/>
              <a:ext cx="192" cy="72"/>
            </a:xfrm>
            <a:custGeom>
              <a:avLst/>
              <a:gdLst/>
              <a:ahLst/>
              <a:cxnLst>
                <a:cxn ang="0">
                  <a:pos x="19518" y="10800"/>
                </a:cxn>
                <a:cxn ang="90">
                  <a:pos x="10800" y="21600"/>
                </a:cxn>
                <a:cxn ang="180">
                  <a:pos x="2081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4163" y="21600"/>
                  </a:lnTo>
                  <a:lnTo>
                    <a:pt x="17437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07" name="任意多边形 83975" descr="栎木"/>
            <p:cNvSpPr/>
            <p:nvPr/>
          </p:nvSpPr>
          <p:spPr>
            <a:xfrm rot="-5419152">
              <a:off x="4091" y="2383"/>
              <a:ext cx="432" cy="71"/>
            </a:xfrm>
            <a:custGeom>
              <a:avLst/>
              <a:gdLst/>
              <a:ahLst/>
              <a:cxnLst>
                <a:cxn ang="0">
                  <a:pos x="19518" y="10800"/>
                </a:cxn>
                <a:cxn ang="90">
                  <a:pos x="10800" y="21600"/>
                </a:cxn>
                <a:cxn ang="180">
                  <a:pos x="2081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4163" y="21600"/>
                  </a:lnTo>
                  <a:lnTo>
                    <a:pt x="17437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2408" name="直接连接符 83976"/>
          <p:cNvSpPr/>
          <p:nvPr/>
        </p:nvSpPr>
        <p:spPr>
          <a:xfrm flipH="1">
            <a:off x="541338" y="1412875"/>
            <a:ext cx="3548062" cy="23813"/>
          </a:xfrm>
          <a:prstGeom prst="line">
            <a:avLst/>
          </a:prstGeom>
          <a:ln w="12700" cap="flat" cmpd="sng">
            <a:solidFill>
              <a:schemeClr val="bg2"/>
            </a:solidFill>
            <a:prstDash val="dash"/>
            <a:round/>
            <a:headEnd type="none" w="sm" len="lg"/>
            <a:tailEnd type="none" w="sm" len="lg"/>
          </a:ln>
        </p:spPr>
      </p:sp>
      <p:sp>
        <p:nvSpPr>
          <p:cNvPr id="102409" name="直接连接符 83977"/>
          <p:cNvSpPr/>
          <p:nvPr/>
        </p:nvSpPr>
        <p:spPr>
          <a:xfrm flipH="1">
            <a:off x="522288" y="1312863"/>
            <a:ext cx="31480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dash"/>
            <a:round/>
            <a:headEnd type="none" w="sm" len="lg"/>
            <a:tailEnd type="none" w="sm" len="lg"/>
          </a:ln>
        </p:spPr>
      </p:sp>
      <p:sp>
        <p:nvSpPr>
          <p:cNvPr id="102410" name="直接连接符 83978"/>
          <p:cNvSpPr/>
          <p:nvPr/>
        </p:nvSpPr>
        <p:spPr>
          <a:xfrm>
            <a:off x="1406525" y="877888"/>
            <a:ext cx="0" cy="43497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lg"/>
            <a:tailEnd type="triangle" w="sm" len="lg"/>
          </a:ln>
        </p:spPr>
      </p:sp>
      <p:sp>
        <p:nvSpPr>
          <p:cNvPr id="102411" name="直接连接符 83979"/>
          <p:cNvSpPr/>
          <p:nvPr/>
        </p:nvSpPr>
        <p:spPr>
          <a:xfrm>
            <a:off x="1406525" y="1436688"/>
            <a:ext cx="0" cy="373062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triangle" w="sm" len="lg"/>
            <a:tailEnd type="none" w="sm" len="lg"/>
          </a:ln>
        </p:spPr>
      </p:sp>
      <p:graphicFrame>
        <p:nvGraphicFramePr>
          <p:cNvPr id="102412" name="对象 83980"/>
          <p:cNvGraphicFramePr/>
          <p:nvPr/>
        </p:nvGraphicFramePr>
        <p:xfrm>
          <a:off x="901700" y="1493838"/>
          <a:ext cx="70167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" name="" r:id="rId2" imgW="127000" imgH="139700" progId="Equation.3">
                  <p:embed/>
                </p:oleObj>
              </mc:Choice>
              <mc:Fallback>
                <p:oleObj name="" r:id="rId2" imgW="127000" imgH="139700" progId="Equation.3">
                  <p:embed/>
                  <p:pic>
                    <p:nvPicPr>
                      <p:cNvPr id="0" name="图片 33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700" y="1493838"/>
                        <a:ext cx="701675" cy="350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13" name="组合 83981"/>
          <p:cNvGrpSpPr/>
          <p:nvPr/>
        </p:nvGrpSpPr>
        <p:grpSpPr>
          <a:xfrm>
            <a:off x="1617663" y="1001713"/>
            <a:ext cx="2052637" cy="993775"/>
            <a:chOff x="1381" y="1381"/>
            <a:chExt cx="1293" cy="626"/>
          </a:xfrm>
        </p:grpSpPr>
        <p:sp>
          <p:nvSpPr>
            <p:cNvPr id="102414" name="直接连接符 83982"/>
            <p:cNvSpPr/>
            <p:nvPr/>
          </p:nvSpPr>
          <p:spPr>
            <a:xfrm flipH="1">
              <a:off x="1381" y="1811"/>
              <a:ext cx="1293" cy="0"/>
            </a:xfrm>
            <a:prstGeom prst="line">
              <a:avLst/>
            </a:prstGeom>
            <a:ln w="12700" cap="flat" cmpd="sng">
              <a:solidFill>
                <a:schemeClr val="bg2"/>
              </a:solidFill>
              <a:prstDash val="dash"/>
              <a:round/>
              <a:headEnd type="none" w="sm" len="lg"/>
              <a:tailEnd type="none" w="sm" len="lg"/>
            </a:ln>
          </p:spPr>
        </p:sp>
        <p:sp>
          <p:nvSpPr>
            <p:cNvPr id="102415" name="直接连接符 83983"/>
            <p:cNvSpPr/>
            <p:nvPr/>
          </p:nvSpPr>
          <p:spPr>
            <a:xfrm>
              <a:off x="1898" y="1381"/>
              <a:ext cx="0" cy="27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sm" len="lg"/>
              <a:tailEnd type="triangle" w="sm" len="lg"/>
            </a:ln>
          </p:spPr>
        </p:sp>
        <p:sp>
          <p:nvSpPr>
            <p:cNvPr id="102416" name="直接连接符 83984"/>
            <p:cNvSpPr/>
            <p:nvPr/>
          </p:nvSpPr>
          <p:spPr>
            <a:xfrm>
              <a:off x="1898" y="1811"/>
              <a:ext cx="0" cy="196"/>
            </a:xfrm>
            <a:prstGeom prst="line">
              <a:avLst/>
            </a:prstGeom>
            <a:ln w="19050" cap="flat" cmpd="sng">
              <a:solidFill>
                <a:schemeClr val="bg2"/>
              </a:solidFill>
              <a:prstDash val="solid"/>
              <a:round/>
              <a:headEnd type="triangle" w="sm" len="lg"/>
              <a:tailEnd type="none" w="sm" len="lg"/>
            </a:ln>
          </p:spPr>
        </p:sp>
      </p:grpSp>
      <p:graphicFrame>
        <p:nvGraphicFramePr>
          <p:cNvPr id="102417" name="对象 83985"/>
          <p:cNvGraphicFramePr/>
          <p:nvPr/>
        </p:nvGraphicFramePr>
        <p:xfrm>
          <a:off x="2574925" y="1663700"/>
          <a:ext cx="3571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" r:id="rId4" imgW="127000" imgH="177165" progId="Equation.3">
                  <p:embed/>
                </p:oleObj>
              </mc:Choice>
              <mc:Fallback>
                <p:oleObj name="" r:id="rId4" imgW="127000" imgH="177165" progId="Equation.3">
                  <p:embed/>
                  <p:pic>
                    <p:nvPicPr>
                      <p:cNvPr id="0" name="图片 33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4925" y="1663700"/>
                        <a:ext cx="35718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87" name="组合 83986"/>
          <p:cNvGrpSpPr/>
          <p:nvPr/>
        </p:nvGrpSpPr>
        <p:grpSpPr>
          <a:xfrm>
            <a:off x="584200" y="2166938"/>
            <a:ext cx="3057525" cy="387350"/>
            <a:chOff x="748" y="2115"/>
            <a:chExt cx="1926" cy="244"/>
          </a:xfrm>
        </p:grpSpPr>
        <p:sp>
          <p:nvSpPr>
            <p:cNvPr id="102419" name="矩形 83987"/>
            <p:cNvSpPr/>
            <p:nvPr/>
          </p:nvSpPr>
          <p:spPr>
            <a:xfrm>
              <a:off x="748" y="2124"/>
              <a:ext cx="1926" cy="235"/>
            </a:xfrm>
            <a:prstGeom prst="rect">
              <a:avLst/>
            </a:prstGeom>
            <a:pattFill prst="ltUpDiag">
              <a:fgClr>
                <a:srgbClr val="CCFFFF"/>
              </a:fgClr>
              <a:bgClr>
                <a:srgbClr val="CCFFFF"/>
              </a:bgClr>
            </a:pattFill>
            <a:ln w="9525">
              <a:noFill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20" name="直接连接符 83988"/>
            <p:cNvSpPr/>
            <p:nvPr/>
          </p:nvSpPr>
          <p:spPr>
            <a:xfrm flipH="1">
              <a:off x="748" y="2124"/>
              <a:ext cx="1926" cy="0"/>
            </a:xfrm>
            <a:prstGeom prst="line">
              <a:avLst/>
            </a:prstGeom>
            <a:ln w="12700" cap="flat" cmpd="sng">
              <a:solidFill>
                <a:schemeClr val="bg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02421" name="直接连接符 83989"/>
            <p:cNvSpPr/>
            <p:nvPr/>
          </p:nvSpPr>
          <p:spPr>
            <a:xfrm flipH="1">
              <a:off x="748" y="2359"/>
              <a:ext cx="1926" cy="0"/>
            </a:xfrm>
            <a:prstGeom prst="line">
              <a:avLst/>
            </a:prstGeom>
            <a:ln w="12700" cap="flat" cmpd="sng">
              <a:solidFill>
                <a:schemeClr val="bg2"/>
              </a:solidFill>
              <a:prstDash val="solid"/>
              <a:round/>
              <a:headEnd type="none" w="sm" len="lg"/>
              <a:tailEnd type="none" w="sm" len="lg"/>
            </a:ln>
          </p:spPr>
        </p:sp>
        <p:graphicFrame>
          <p:nvGraphicFramePr>
            <p:cNvPr id="102422" name="对象 83990"/>
            <p:cNvGraphicFramePr/>
            <p:nvPr/>
          </p:nvGraphicFramePr>
          <p:xfrm>
            <a:off x="1484" y="2115"/>
            <a:ext cx="48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" name="" r:id="rId6" imgW="342265" imgH="177800" progId="Equation.3">
                    <p:embed/>
                  </p:oleObj>
                </mc:Choice>
                <mc:Fallback>
                  <p:oleObj name="" r:id="rId6" imgW="342265" imgH="177800" progId="Equation.3">
                    <p:embed/>
                    <p:pic>
                      <p:nvPicPr>
                        <p:cNvPr id="0" name="图片 339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84" y="2115"/>
                          <a:ext cx="480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23" name="直接连接符 83991"/>
            <p:cNvSpPr/>
            <p:nvPr/>
          </p:nvSpPr>
          <p:spPr>
            <a:xfrm>
              <a:off x="2415" y="2124"/>
              <a:ext cx="0" cy="23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sp>
        <p:nvSpPr>
          <p:cNvPr id="83993" name="矩形标注 83992"/>
          <p:cNvSpPr/>
          <p:nvPr/>
        </p:nvSpPr>
        <p:spPr>
          <a:xfrm>
            <a:off x="612775" y="3213100"/>
            <a:ext cx="3384550" cy="576263"/>
          </a:xfrm>
          <a:prstGeom prst="wedgeRectCallout">
            <a:avLst>
              <a:gd name="adj1" fmla="val -3565"/>
              <a:gd name="adj2" fmla="val -158815"/>
            </a:avLst>
          </a:prstGeom>
          <a:noFill/>
          <a:ln w="9525" cap="flat" cmpd="sng">
            <a:solidFill>
              <a:srgbClr val="800000"/>
            </a:solidFill>
            <a:prstDash val="solid"/>
            <a:miter/>
            <a:headEnd type="none" w="med" len="med"/>
            <a:tailEnd type="none" w="sm" len="lg"/>
          </a:ln>
        </p:spPr>
        <p:txBody>
          <a:bodyPr anchor="t" anchorCtr="0"/>
          <a:p>
            <a:pPr algn="ctr"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光栅常数</a:t>
            </a:r>
            <a:r>
              <a:rPr lang="en-US" altLang="zh-CN" i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lang="en-US" altLang="zh-CN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lang="en-US" altLang="zh-CN" i="1" dirty="0" err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dirty="0" err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lang="en-US" altLang="zh-CN" i="1" dirty="0" err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endParaRPr lang="en-US" altLang="zh-CN" i="1">
              <a:solidFill>
                <a:srgbClr val="29292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4000" name="文本框 83999"/>
          <p:cNvSpPr txBox="1"/>
          <p:nvPr/>
        </p:nvSpPr>
        <p:spPr>
          <a:xfrm>
            <a:off x="5126038" y="134938"/>
            <a:ext cx="35274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i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 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：透光部分的宽度</a:t>
            </a:r>
            <a:endParaRPr lang="zh-CN" altLang="en-US" dirty="0">
              <a:solidFill>
                <a:srgbClr val="29292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4001" name="矩形 84000"/>
          <p:cNvSpPr/>
          <p:nvPr/>
        </p:nvSpPr>
        <p:spPr>
          <a:xfrm>
            <a:off x="5132388" y="714375"/>
            <a:ext cx="39401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i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：不透光部分的宽度</a:t>
            </a:r>
            <a:endParaRPr lang="zh-CN" altLang="en-US" dirty="0">
              <a:solidFill>
                <a:srgbClr val="29292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4002" name="矩形 84001"/>
          <p:cNvSpPr/>
          <p:nvPr/>
        </p:nvSpPr>
        <p:spPr>
          <a:xfrm>
            <a:off x="323850" y="4435475"/>
            <a:ext cx="4751388" cy="519113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光栅常数 </a:t>
            </a:r>
            <a:r>
              <a:rPr lang="en-US" altLang="zh-CN" i="1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 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的数量级约为：</a:t>
            </a:r>
            <a:endParaRPr lang="zh-CN" altLang="en-US" dirty="0">
              <a:solidFill>
                <a:srgbClr val="29292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4003" name="对象 84002"/>
          <p:cNvGraphicFramePr/>
          <p:nvPr/>
        </p:nvGraphicFramePr>
        <p:xfrm>
          <a:off x="4645025" y="4435475"/>
          <a:ext cx="24479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" r:id="rId8" imgW="888365" imgH="203200" progId="Equation.3">
                  <p:embed/>
                </p:oleObj>
              </mc:Choice>
              <mc:Fallback>
                <p:oleObj name="" r:id="rId8" imgW="888365" imgH="203200" progId="Equation.3">
                  <p:embed/>
                  <p:pic>
                    <p:nvPicPr>
                      <p:cNvPr id="0" name="图片 33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5025" y="4435475"/>
                        <a:ext cx="2447925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4" name="文本框 84003"/>
          <p:cNvSpPr txBox="1"/>
          <p:nvPr/>
        </p:nvSpPr>
        <p:spPr>
          <a:xfrm>
            <a:off x="180975" y="5226050"/>
            <a:ext cx="7416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例：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</a:t>
            </a:r>
            <a:r>
              <a:rPr lang="en-US" altLang="zh-CN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1cm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内有</a:t>
            </a:r>
            <a:r>
              <a:rPr lang="en-US" altLang="zh-CN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5000</a:t>
            </a:r>
            <a:r>
              <a:rPr lang="zh-CN" altLang="en-US" dirty="0">
                <a:solidFill>
                  <a:srgbClr val="29292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条刻痕则光栅常数为：</a:t>
            </a:r>
            <a:endParaRPr lang="zh-CN" altLang="en-US" dirty="0">
              <a:solidFill>
                <a:srgbClr val="29292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4005" name="对象 84004"/>
          <p:cNvGraphicFramePr/>
          <p:nvPr/>
        </p:nvGraphicFramePr>
        <p:xfrm>
          <a:off x="614363" y="5818188"/>
          <a:ext cx="5184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" r:id="rId10" imgW="2349500" imgH="419100" progId="Equation.3">
                  <p:embed/>
                </p:oleObj>
              </mc:Choice>
              <mc:Fallback>
                <p:oleObj name="" r:id="rId10" imgW="2349500" imgH="419100" progId="Equation.3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363" y="5818188"/>
                        <a:ext cx="5184775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56"/>
          <p:cNvGrpSpPr/>
          <p:nvPr/>
        </p:nvGrpSpPr>
        <p:grpSpPr>
          <a:xfrm>
            <a:off x="6224588" y="1412875"/>
            <a:ext cx="2643187" cy="2554288"/>
            <a:chOff x="3872" y="1480"/>
            <a:chExt cx="1274" cy="1535"/>
          </a:xfrm>
        </p:grpSpPr>
        <p:grpSp>
          <p:nvGrpSpPr>
            <p:cNvPr id="102432" name="Group 57"/>
            <p:cNvGrpSpPr/>
            <p:nvPr/>
          </p:nvGrpSpPr>
          <p:grpSpPr>
            <a:xfrm>
              <a:off x="3872" y="1480"/>
              <a:ext cx="1078" cy="1048"/>
              <a:chOff x="0" y="0"/>
              <a:chExt cx="1078" cy="1048"/>
            </a:xfrm>
          </p:grpSpPr>
          <p:grpSp>
            <p:nvGrpSpPr>
              <p:cNvPr id="102433" name="Group 58"/>
              <p:cNvGrpSpPr/>
              <p:nvPr/>
            </p:nvGrpSpPr>
            <p:grpSpPr>
              <a:xfrm>
                <a:off x="284" y="0"/>
                <a:ext cx="340" cy="1022"/>
                <a:chOff x="0" y="0"/>
                <a:chExt cx="340" cy="1022"/>
              </a:xfrm>
            </p:grpSpPr>
            <p:sp>
              <p:nvSpPr>
                <p:cNvPr id="102434" name="Freeform 59"/>
                <p:cNvSpPr/>
                <p:nvPr/>
              </p:nvSpPr>
              <p:spPr>
                <a:xfrm>
                  <a:off x="0" y="0"/>
                  <a:ext cx="340" cy="1021"/>
                </a:xfrm>
                <a:custGeom>
                  <a:avLst/>
                  <a:gdLst/>
                  <a:ahLst/>
                  <a:cxnLst>
                    <a:cxn ang="0">
                      <a:pos x="340" y="0"/>
                    </a:cxn>
                    <a:cxn ang="0">
                      <a:pos x="0" y="0"/>
                    </a:cxn>
                    <a:cxn ang="0">
                      <a:pos x="0" y="1213"/>
                    </a:cxn>
                    <a:cxn ang="0">
                      <a:pos x="340" y="1213"/>
                    </a:cxn>
                  </a:cxnLst>
                  <a:pathLst>
                    <a:path w="340" h="964">
                      <a:moveTo>
                        <a:pt x="340" y="0"/>
                      </a:moveTo>
                      <a:lnTo>
                        <a:pt x="0" y="0"/>
                      </a:lnTo>
                      <a:lnTo>
                        <a:pt x="0" y="964"/>
                      </a:lnTo>
                      <a:lnTo>
                        <a:pt x="340" y="96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35" name="Freeform 60"/>
                <p:cNvSpPr/>
                <p:nvPr/>
              </p:nvSpPr>
              <p:spPr>
                <a:xfrm>
                  <a:off x="283" y="0"/>
                  <a:ext cx="57" cy="256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0" y="199"/>
                    </a:cxn>
                    <a:cxn ang="0">
                      <a:pos x="57" y="256"/>
                    </a:cxn>
                  </a:cxnLst>
                  <a:pathLst>
                    <a:path w="57" h="256">
                      <a:moveTo>
                        <a:pt x="57" y="0"/>
                      </a:moveTo>
                      <a:lnTo>
                        <a:pt x="0" y="199"/>
                      </a:lnTo>
                      <a:lnTo>
                        <a:pt x="57" y="25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36" name="Freeform 61"/>
                <p:cNvSpPr/>
                <p:nvPr/>
              </p:nvSpPr>
              <p:spPr>
                <a:xfrm>
                  <a:off x="283" y="256"/>
                  <a:ext cx="57" cy="256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0" y="199"/>
                    </a:cxn>
                    <a:cxn ang="0">
                      <a:pos x="57" y="256"/>
                    </a:cxn>
                  </a:cxnLst>
                  <a:pathLst>
                    <a:path w="57" h="256">
                      <a:moveTo>
                        <a:pt x="57" y="0"/>
                      </a:moveTo>
                      <a:lnTo>
                        <a:pt x="0" y="199"/>
                      </a:lnTo>
                      <a:lnTo>
                        <a:pt x="57" y="25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37" name="Freeform 62"/>
                <p:cNvSpPr/>
                <p:nvPr/>
              </p:nvSpPr>
              <p:spPr>
                <a:xfrm>
                  <a:off x="283" y="511"/>
                  <a:ext cx="57" cy="256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0" y="199"/>
                    </a:cxn>
                    <a:cxn ang="0">
                      <a:pos x="57" y="256"/>
                    </a:cxn>
                  </a:cxnLst>
                  <a:pathLst>
                    <a:path w="57" h="256">
                      <a:moveTo>
                        <a:pt x="57" y="0"/>
                      </a:moveTo>
                      <a:lnTo>
                        <a:pt x="0" y="199"/>
                      </a:lnTo>
                      <a:lnTo>
                        <a:pt x="57" y="25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38" name="Freeform 63"/>
                <p:cNvSpPr/>
                <p:nvPr/>
              </p:nvSpPr>
              <p:spPr>
                <a:xfrm>
                  <a:off x="283" y="766"/>
                  <a:ext cx="57" cy="256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0" y="199"/>
                    </a:cxn>
                    <a:cxn ang="0">
                      <a:pos x="57" y="256"/>
                    </a:cxn>
                  </a:cxnLst>
                  <a:pathLst>
                    <a:path w="57" h="256">
                      <a:moveTo>
                        <a:pt x="57" y="0"/>
                      </a:moveTo>
                      <a:lnTo>
                        <a:pt x="0" y="199"/>
                      </a:lnTo>
                      <a:lnTo>
                        <a:pt x="57" y="25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2439" name="Line 64"/>
              <p:cNvSpPr/>
              <p:nvPr/>
            </p:nvSpPr>
            <p:spPr>
              <a:xfrm flipH="1">
                <a:off x="596" y="85"/>
                <a:ext cx="482" cy="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0" name="Line 65"/>
              <p:cNvSpPr/>
              <p:nvPr/>
            </p:nvSpPr>
            <p:spPr>
              <a:xfrm>
                <a:off x="596" y="85"/>
                <a:ext cx="425" cy="17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1" name="Line 66"/>
              <p:cNvSpPr/>
              <p:nvPr/>
            </p:nvSpPr>
            <p:spPr>
              <a:xfrm flipH="1">
                <a:off x="596" y="340"/>
                <a:ext cx="482" cy="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2" name="Line 67"/>
              <p:cNvSpPr/>
              <p:nvPr/>
            </p:nvSpPr>
            <p:spPr>
              <a:xfrm>
                <a:off x="596" y="340"/>
                <a:ext cx="425" cy="17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3" name="Line 68"/>
              <p:cNvSpPr/>
              <p:nvPr/>
            </p:nvSpPr>
            <p:spPr>
              <a:xfrm flipH="1">
                <a:off x="596" y="623"/>
                <a:ext cx="482" cy="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4" name="Line 69"/>
              <p:cNvSpPr/>
              <p:nvPr/>
            </p:nvSpPr>
            <p:spPr>
              <a:xfrm>
                <a:off x="596" y="623"/>
                <a:ext cx="425" cy="17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5" name="Line 70"/>
              <p:cNvSpPr/>
              <p:nvPr/>
            </p:nvSpPr>
            <p:spPr>
              <a:xfrm flipH="1">
                <a:off x="596" y="878"/>
                <a:ext cx="482" cy="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6" name="Line 71"/>
              <p:cNvSpPr/>
              <p:nvPr/>
            </p:nvSpPr>
            <p:spPr>
              <a:xfrm>
                <a:off x="596" y="878"/>
                <a:ext cx="425" cy="17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02447" name="Line 72"/>
              <p:cNvSpPr/>
              <p:nvPr/>
            </p:nvSpPr>
            <p:spPr>
              <a:xfrm>
                <a:off x="57" y="198"/>
                <a:ext cx="511" cy="0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48" name="Line 73"/>
              <p:cNvSpPr/>
              <p:nvPr/>
            </p:nvSpPr>
            <p:spPr>
              <a:xfrm>
                <a:off x="227" y="255"/>
                <a:ext cx="398" cy="0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49" name="Line 74"/>
              <p:cNvSpPr/>
              <p:nvPr/>
            </p:nvSpPr>
            <p:spPr>
              <a:xfrm>
                <a:off x="57" y="425"/>
                <a:ext cx="511" cy="0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50" name="Rectangle 75"/>
              <p:cNvSpPr/>
              <p:nvPr/>
            </p:nvSpPr>
            <p:spPr>
              <a:xfrm>
                <a:off x="312" y="226"/>
                <a:ext cx="188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18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51" name="Text Box 76"/>
              <p:cNvSpPr txBox="1"/>
              <p:nvPr/>
            </p:nvSpPr>
            <p:spPr>
              <a:xfrm>
                <a:off x="312" y="85"/>
                <a:ext cx="188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18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52" name="Line 77"/>
              <p:cNvSpPr/>
              <p:nvPr/>
            </p:nvSpPr>
            <p:spPr>
              <a:xfrm>
                <a:off x="114" y="198"/>
                <a:ext cx="0" cy="227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102453" name="Text Box 78"/>
              <p:cNvSpPr txBox="1"/>
              <p:nvPr/>
            </p:nvSpPr>
            <p:spPr>
              <a:xfrm>
                <a:off x="0" y="170"/>
                <a:ext cx="196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000" i="1">
                    <a:solidFill>
                      <a:srgbClr val="A5002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endParaRPr lang="en-US" altLang="zh-CN" sz="2000" i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454" name="Rectangle 79"/>
            <p:cNvSpPr/>
            <p:nvPr/>
          </p:nvSpPr>
          <p:spPr>
            <a:xfrm>
              <a:off x="4068" y="2701"/>
              <a:ext cx="1078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反射光栅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895" y="1412875"/>
            <a:ext cx="3820795" cy="2591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00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93" grpId="0" bldLvl="0" animBg="1"/>
      <p:bldP spid="84000" grpId="0"/>
      <p:bldP spid="84002" grpId="0"/>
      <p:bldP spid="8400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2" name="文本框 27651"/>
          <p:cNvSpPr txBox="1"/>
          <p:nvPr/>
        </p:nvSpPr>
        <p:spPr>
          <a:xfrm>
            <a:off x="684213" y="1125538"/>
            <a:ext cx="35274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dirty="0">
                <a:solidFill>
                  <a:srgbClr val="990033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 </a:t>
            </a:r>
            <a:r>
              <a:rPr lang="zh-CN" altLang="en-US" dirty="0">
                <a:solidFill>
                  <a:srgbClr val="990033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光栅衍射装置</a:t>
            </a:r>
            <a:endParaRPr lang="zh-CN" altLang="en-US">
              <a:solidFill>
                <a:srgbClr val="990033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7653" name="文本框 27652"/>
          <p:cNvSpPr txBox="1"/>
          <p:nvPr/>
        </p:nvSpPr>
        <p:spPr>
          <a:xfrm>
            <a:off x="4940300" y="3890963"/>
            <a:ext cx="1692275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)sin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charset="0"/>
              </a:rPr>
              <a:t></a:t>
            </a:r>
            <a:endParaRPr lang="en-US" altLang="zh-CN">
              <a:latin typeface="Times New Roman" panose="02020603050405020304" pitchFamily="18" charset="0"/>
              <a:ea typeface="楷体_GB2312" panose="02010609030101010101" pitchFamily="49" charset="-122"/>
              <a:sym typeface="Symbol" panose="05050102010706020507" charset="0"/>
            </a:endParaRPr>
          </a:p>
        </p:txBody>
      </p:sp>
      <p:grpSp>
        <p:nvGrpSpPr>
          <p:cNvPr id="27654" name="组合 27653"/>
          <p:cNvGrpSpPr/>
          <p:nvPr/>
        </p:nvGrpSpPr>
        <p:grpSpPr>
          <a:xfrm>
            <a:off x="4445000" y="3243263"/>
            <a:ext cx="400050" cy="1066800"/>
            <a:chOff x="3636" y="1920"/>
            <a:chExt cx="288" cy="852"/>
          </a:xfrm>
        </p:grpSpPr>
        <p:sp>
          <p:nvSpPr>
            <p:cNvPr id="103428" name="直接连接符 27654"/>
            <p:cNvSpPr/>
            <p:nvPr/>
          </p:nvSpPr>
          <p:spPr>
            <a:xfrm>
              <a:off x="3636" y="2148"/>
              <a:ext cx="24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3429" name="直接连接符 27655"/>
            <p:cNvSpPr/>
            <p:nvPr/>
          </p:nvSpPr>
          <p:spPr>
            <a:xfrm>
              <a:off x="3636" y="1920"/>
              <a:ext cx="288" cy="7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27657" name="组合 27656"/>
          <p:cNvGrpSpPr/>
          <p:nvPr/>
        </p:nvGrpSpPr>
        <p:grpSpPr>
          <a:xfrm>
            <a:off x="3752850" y="3149600"/>
            <a:ext cx="558800" cy="779463"/>
            <a:chOff x="3200" y="1909"/>
            <a:chExt cx="352" cy="491"/>
          </a:xfrm>
        </p:grpSpPr>
        <p:sp>
          <p:nvSpPr>
            <p:cNvPr id="103431" name="直接连接符 27657"/>
            <p:cNvSpPr/>
            <p:nvPr/>
          </p:nvSpPr>
          <p:spPr>
            <a:xfrm>
              <a:off x="3365" y="2112"/>
              <a:ext cx="18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32" name="直接连接符 27658"/>
            <p:cNvSpPr/>
            <p:nvPr/>
          </p:nvSpPr>
          <p:spPr>
            <a:xfrm>
              <a:off x="3440" y="1968"/>
              <a:ext cx="0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03433" name="直接连接符 27659"/>
            <p:cNvSpPr/>
            <p:nvPr/>
          </p:nvSpPr>
          <p:spPr>
            <a:xfrm>
              <a:off x="3365" y="2160"/>
              <a:ext cx="18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34" name="直接连接符 27660"/>
            <p:cNvSpPr/>
            <p:nvPr/>
          </p:nvSpPr>
          <p:spPr>
            <a:xfrm flipV="1">
              <a:off x="3440" y="2160"/>
              <a:ext cx="0" cy="24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35" name="文本框 27661"/>
            <p:cNvSpPr txBox="1"/>
            <p:nvPr/>
          </p:nvSpPr>
          <p:spPr>
            <a:xfrm>
              <a:off x="3200" y="1992"/>
              <a:ext cx="14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03436" name="直接连接符 27662"/>
            <p:cNvSpPr/>
            <p:nvPr/>
          </p:nvSpPr>
          <p:spPr>
            <a:xfrm>
              <a:off x="3365" y="1968"/>
              <a:ext cx="18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37" name="文本框 27663"/>
            <p:cNvSpPr txBox="1"/>
            <p:nvPr/>
          </p:nvSpPr>
          <p:spPr>
            <a:xfrm>
              <a:off x="3216" y="1909"/>
              <a:ext cx="14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b</a:t>
              </a:r>
              <a:endParaRPr lang="en-US" altLang="zh-CN" sz="20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7665" name="组合 27664"/>
          <p:cNvGrpSpPr/>
          <p:nvPr/>
        </p:nvGrpSpPr>
        <p:grpSpPr>
          <a:xfrm>
            <a:off x="3778250" y="1414463"/>
            <a:ext cx="3733800" cy="2971800"/>
            <a:chOff x="3216" y="1008"/>
            <a:chExt cx="2352" cy="1536"/>
          </a:xfrm>
        </p:grpSpPr>
        <p:sp>
          <p:nvSpPr>
            <p:cNvPr id="103439" name="椭圆 27665"/>
            <p:cNvSpPr/>
            <p:nvPr/>
          </p:nvSpPr>
          <p:spPr>
            <a:xfrm>
              <a:off x="4032" y="1296"/>
              <a:ext cx="96" cy="960"/>
            </a:xfrm>
            <a:prstGeom prst="ellipse">
              <a:avLst/>
            </a:prstGeom>
            <a:gradFill rotWithShape="0">
              <a:gsLst>
                <a:gs pos="0">
                  <a:srgbClr val="ECFBF7"/>
                </a:gs>
                <a:gs pos="100000">
                  <a:srgbClr val="00CC99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0" name="直接连接符 27666"/>
            <p:cNvSpPr/>
            <p:nvPr/>
          </p:nvSpPr>
          <p:spPr>
            <a:xfrm>
              <a:off x="5424" y="1008"/>
              <a:ext cx="0" cy="15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41" name="直接连接符 27667"/>
            <p:cNvSpPr/>
            <p:nvPr/>
          </p:nvSpPr>
          <p:spPr>
            <a:xfrm>
              <a:off x="3216" y="1776"/>
              <a:ext cx="23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</p:grpSp>
      <p:sp>
        <p:nvSpPr>
          <p:cNvPr id="27669" name="直接连接符 27668"/>
          <p:cNvSpPr/>
          <p:nvPr/>
        </p:nvSpPr>
        <p:spPr>
          <a:xfrm flipV="1">
            <a:off x="4159250" y="2138363"/>
            <a:ext cx="3124200" cy="110490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</p:sp>
      <p:grpSp>
        <p:nvGrpSpPr>
          <p:cNvPr id="27670" name="组合 27669"/>
          <p:cNvGrpSpPr/>
          <p:nvPr/>
        </p:nvGrpSpPr>
        <p:grpSpPr>
          <a:xfrm>
            <a:off x="5168900" y="2100263"/>
            <a:ext cx="2133600" cy="1066800"/>
            <a:chOff x="1200" y="2256"/>
            <a:chExt cx="1344" cy="672"/>
          </a:xfrm>
        </p:grpSpPr>
        <p:sp>
          <p:nvSpPr>
            <p:cNvPr id="103444" name="直接连接符 27670"/>
            <p:cNvSpPr/>
            <p:nvPr/>
          </p:nvSpPr>
          <p:spPr>
            <a:xfrm flipV="1">
              <a:off x="1200" y="2256"/>
              <a:ext cx="576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45" name="直接连接符 27671"/>
            <p:cNvSpPr/>
            <p:nvPr/>
          </p:nvSpPr>
          <p:spPr>
            <a:xfrm flipV="1">
              <a:off x="1248" y="2640"/>
              <a:ext cx="576" cy="288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46" name="直接连接符 27672"/>
            <p:cNvSpPr/>
            <p:nvPr/>
          </p:nvSpPr>
          <p:spPr>
            <a:xfrm>
              <a:off x="1680" y="2256"/>
              <a:ext cx="864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47" name="直接连接符 27673"/>
            <p:cNvSpPr/>
            <p:nvPr/>
          </p:nvSpPr>
          <p:spPr>
            <a:xfrm flipV="1">
              <a:off x="1200" y="2448"/>
              <a:ext cx="624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48" name="直接连接符 27674"/>
            <p:cNvSpPr/>
            <p:nvPr/>
          </p:nvSpPr>
          <p:spPr>
            <a:xfrm flipV="1">
              <a:off x="1776" y="2256"/>
              <a:ext cx="768" cy="192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49" name="直接连接符 27675"/>
            <p:cNvSpPr/>
            <p:nvPr/>
          </p:nvSpPr>
          <p:spPr>
            <a:xfrm flipV="1">
              <a:off x="1824" y="2256"/>
              <a:ext cx="720" cy="38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677" name="文本框 27676"/>
          <p:cNvSpPr txBox="1"/>
          <p:nvPr/>
        </p:nvSpPr>
        <p:spPr>
          <a:xfrm>
            <a:off x="7359650" y="1947863"/>
            <a:ext cx="4572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P</a:t>
            </a:r>
            <a:endParaRPr lang="en-US" altLang="zh-CN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7678" name="文本框 27677"/>
          <p:cNvSpPr txBox="1"/>
          <p:nvPr/>
        </p:nvSpPr>
        <p:spPr>
          <a:xfrm>
            <a:off x="7359650" y="2786063"/>
            <a:ext cx="4572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O</a:t>
            </a:r>
            <a:endParaRPr lang="en-US" altLang="zh-CN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7679" name="组合 27678"/>
          <p:cNvGrpSpPr/>
          <p:nvPr/>
        </p:nvGrpSpPr>
        <p:grpSpPr>
          <a:xfrm>
            <a:off x="4387850" y="3781425"/>
            <a:ext cx="790575" cy="509588"/>
            <a:chOff x="3684" y="2499"/>
            <a:chExt cx="498" cy="321"/>
          </a:xfrm>
        </p:grpSpPr>
        <p:sp>
          <p:nvSpPr>
            <p:cNvPr id="103453" name="直接连接符 27679"/>
            <p:cNvSpPr/>
            <p:nvPr/>
          </p:nvSpPr>
          <p:spPr>
            <a:xfrm>
              <a:off x="3816" y="2568"/>
              <a:ext cx="96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54" name="直接连接符 27680"/>
            <p:cNvSpPr/>
            <p:nvPr/>
          </p:nvSpPr>
          <p:spPr>
            <a:xfrm>
              <a:off x="3864" y="2499"/>
              <a:ext cx="96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55" name="直接连接符 27681"/>
            <p:cNvSpPr/>
            <p:nvPr/>
          </p:nvSpPr>
          <p:spPr>
            <a:xfrm flipV="1">
              <a:off x="3684" y="2724"/>
              <a:ext cx="20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56" name="直接连接符 27682"/>
            <p:cNvSpPr/>
            <p:nvPr/>
          </p:nvSpPr>
          <p:spPr>
            <a:xfrm flipH="1">
              <a:off x="3942" y="2598"/>
              <a:ext cx="24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7685" name="任意多边形 27684"/>
          <p:cNvSpPr/>
          <p:nvPr/>
        </p:nvSpPr>
        <p:spPr>
          <a:xfrm>
            <a:off x="4768850" y="2767013"/>
            <a:ext cx="76200" cy="152400"/>
          </a:xfrm>
          <a:custGeom>
            <a:avLst/>
            <a:gdLst/>
            <a:ahLst/>
            <a:cxnLst/>
            <a:pathLst>
              <a:path w="48" h="96">
                <a:moveTo>
                  <a:pt x="0" y="0"/>
                </a:moveTo>
                <a:cubicBezTo>
                  <a:pt x="0" y="0"/>
                  <a:pt x="24" y="48"/>
                  <a:pt x="48" y="9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7687" name="组合 27686"/>
          <p:cNvGrpSpPr/>
          <p:nvPr/>
        </p:nvGrpSpPr>
        <p:grpSpPr>
          <a:xfrm>
            <a:off x="4387850" y="2005013"/>
            <a:ext cx="79375" cy="1792287"/>
            <a:chOff x="3455" y="2759"/>
            <a:chExt cx="50" cy="1129"/>
          </a:xfrm>
        </p:grpSpPr>
        <p:sp>
          <p:nvSpPr>
            <p:cNvPr id="103459" name="任意多边形 27687"/>
            <p:cNvSpPr/>
            <p:nvPr/>
          </p:nvSpPr>
          <p:spPr>
            <a:xfrm rot="-5424400">
              <a:off x="3324" y="2748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60" name="任意多边形 27688"/>
            <p:cNvSpPr/>
            <p:nvPr/>
          </p:nvSpPr>
          <p:spPr>
            <a:xfrm rot="-5424400">
              <a:off x="3325" y="2940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61" name="任意多边形 27689"/>
            <p:cNvSpPr/>
            <p:nvPr/>
          </p:nvSpPr>
          <p:spPr>
            <a:xfrm rot="-5424400">
              <a:off x="3325" y="3132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62" name="任意多边形 27690"/>
            <p:cNvSpPr/>
            <p:nvPr/>
          </p:nvSpPr>
          <p:spPr>
            <a:xfrm rot="-5424400">
              <a:off x="3325" y="3324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63" name="任意多边形 27691"/>
            <p:cNvSpPr/>
            <p:nvPr/>
          </p:nvSpPr>
          <p:spPr>
            <a:xfrm rot="-5424400">
              <a:off x="3325" y="3516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64" name="任意多边形 27692"/>
            <p:cNvSpPr/>
            <p:nvPr/>
          </p:nvSpPr>
          <p:spPr>
            <a:xfrm rot="-5424400">
              <a:off x="3325" y="3708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7694" name="组合 27693"/>
          <p:cNvGrpSpPr/>
          <p:nvPr/>
        </p:nvGrpSpPr>
        <p:grpSpPr>
          <a:xfrm>
            <a:off x="3878263" y="2214563"/>
            <a:ext cx="552450" cy="1447800"/>
            <a:chOff x="2916" y="1344"/>
            <a:chExt cx="492" cy="912"/>
          </a:xfrm>
        </p:grpSpPr>
        <p:sp>
          <p:nvSpPr>
            <p:cNvPr id="103466" name="直接连接符 27694"/>
            <p:cNvSpPr/>
            <p:nvPr/>
          </p:nvSpPr>
          <p:spPr>
            <a:xfrm>
              <a:off x="2928" y="1344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67" name="直接连接符 27695"/>
            <p:cNvSpPr/>
            <p:nvPr/>
          </p:nvSpPr>
          <p:spPr>
            <a:xfrm>
              <a:off x="2916" y="2064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68" name="直接连接符 27696"/>
            <p:cNvSpPr/>
            <p:nvPr/>
          </p:nvSpPr>
          <p:spPr>
            <a:xfrm>
              <a:off x="2928" y="1680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69" name="直接连接符 27697"/>
            <p:cNvSpPr/>
            <p:nvPr/>
          </p:nvSpPr>
          <p:spPr>
            <a:xfrm>
              <a:off x="2928" y="1512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0" name="直接连接符 27698"/>
            <p:cNvSpPr/>
            <p:nvPr/>
          </p:nvSpPr>
          <p:spPr>
            <a:xfrm>
              <a:off x="2916" y="2256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1" name="直接连接符 27699"/>
            <p:cNvSpPr/>
            <p:nvPr/>
          </p:nvSpPr>
          <p:spPr>
            <a:xfrm>
              <a:off x="2928" y="1872"/>
              <a:ext cx="480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7701" name="组合 27700"/>
          <p:cNvGrpSpPr/>
          <p:nvPr/>
        </p:nvGrpSpPr>
        <p:grpSpPr>
          <a:xfrm>
            <a:off x="4464050" y="2043113"/>
            <a:ext cx="723900" cy="1466850"/>
            <a:chOff x="3648" y="1284"/>
            <a:chExt cx="456" cy="780"/>
          </a:xfrm>
        </p:grpSpPr>
        <p:sp>
          <p:nvSpPr>
            <p:cNvPr id="103473" name="直接连接符 27701"/>
            <p:cNvSpPr/>
            <p:nvPr/>
          </p:nvSpPr>
          <p:spPr>
            <a:xfrm flipV="1">
              <a:off x="3672" y="1752"/>
              <a:ext cx="432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4" name="直接连接符 27702"/>
            <p:cNvSpPr/>
            <p:nvPr/>
          </p:nvSpPr>
          <p:spPr>
            <a:xfrm flipV="1">
              <a:off x="3672" y="1428"/>
              <a:ext cx="432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5" name="直接连接符 27703"/>
            <p:cNvSpPr/>
            <p:nvPr/>
          </p:nvSpPr>
          <p:spPr>
            <a:xfrm flipV="1">
              <a:off x="3672" y="1584"/>
              <a:ext cx="432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6" name="直接连接符 27704"/>
            <p:cNvSpPr/>
            <p:nvPr/>
          </p:nvSpPr>
          <p:spPr>
            <a:xfrm flipV="1">
              <a:off x="3672" y="1284"/>
              <a:ext cx="432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77" name="直接连接符 27705"/>
            <p:cNvSpPr/>
            <p:nvPr/>
          </p:nvSpPr>
          <p:spPr>
            <a:xfrm flipV="1">
              <a:off x="3648" y="1920"/>
              <a:ext cx="432" cy="144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7708" name="任意多边形 27707"/>
          <p:cNvSpPr/>
          <p:nvPr/>
        </p:nvSpPr>
        <p:spPr>
          <a:xfrm>
            <a:off x="5511800" y="2747963"/>
            <a:ext cx="76200" cy="152400"/>
          </a:xfrm>
          <a:custGeom>
            <a:avLst/>
            <a:gdLst/>
            <a:ahLst/>
            <a:cxnLst/>
            <a:pathLst>
              <a:path w="48" h="96">
                <a:moveTo>
                  <a:pt x="0" y="0"/>
                </a:moveTo>
                <a:cubicBezTo>
                  <a:pt x="0" y="0"/>
                  <a:pt x="24" y="48"/>
                  <a:pt x="48" y="9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7713" name="文本框 27712"/>
          <p:cNvSpPr txBox="1"/>
          <p:nvPr/>
        </p:nvSpPr>
        <p:spPr>
          <a:xfrm>
            <a:off x="458788" y="292100"/>
            <a:ext cx="2736850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3200" dirty="0">
                <a:solidFill>
                  <a:srgbClr val="99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二、光栅衍射</a:t>
            </a:r>
            <a:endParaRPr lang="zh-CN" altLang="en-US" sz="3200" dirty="0">
              <a:solidFill>
                <a:srgbClr val="99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7724" name="组合 27723"/>
          <p:cNvGrpSpPr/>
          <p:nvPr/>
        </p:nvGrpSpPr>
        <p:grpSpPr>
          <a:xfrm>
            <a:off x="4468813" y="2324100"/>
            <a:ext cx="720725" cy="1195388"/>
            <a:chOff x="4150" y="3054"/>
            <a:chExt cx="348" cy="744"/>
          </a:xfrm>
        </p:grpSpPr>
        <p:sp>
          <p:nvSpPr>
            <p:cNvPr id="103481" name="直接连接符 27718"/>
            <p:cNvSpPr/>
            <p:nvPr/>
          </p:nvSpPr>
          <p:spPr>
            <a:xfrm>
              <a:off x="4150" y="3606"/>
              <a:ext cx="340" cy="0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82" name="直接连接符 27719"/>
            <p:cNvSpPr/>
            <p:nvPr/>
          </p:nvSpPr>
          <p:spPr>
            <a:xfrm>
              <a:off x="4158" y="3222"/>
              <a:ext cx="340" cy="0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83" name="直接连接符 27720"/>
            <p:cNvSpPr/>
            <p:nvPr/>
          </p:nvSpPr>
          <p:spPr>
            <a:xfrm>
              <a:off x="4158" y="3054"/>
              <a:ext cx="340" cy="0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84" name="直接连接符 27721"/>
            <p:cNvSpPr/>
            <p:nvPr/>
          </p:nvSpPr>
          <p:spPr>
            <a:xfrm>
              <a:off x="4150" y="3798"/>
              <a:ext cx="340" cy="0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85" name="直接连接符 27722"/>
            <p:cNvSpPr/>
            <p:nvPr/>
          </p:nvSpPr>
          <p:spPr>
            <a:xfrm>
              <a:off x="4158" y="3414"/>
              <a:ext cx="340" cy="0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7732" name="组合 27731"/>
          <p:cNvGrpSpPr/>
          <p:nvPr/>
        </p:nvGrpSpPr>
        <p:grpSpPr>
          <a:xfrm>
            <a:off x="5116513" y="2327275"/>
            <a:ext cx="2160587" cy="1195388"/>
            <a:chOff x="4059" y="1409"/>
            <a:chExt cx="1361" cy="753"/>
          </a:xfrm>
        </p:grpSpPr>
        <p:sp>
          <p:nvSpPr>
            <p:cNvPr id="103487" name="直接连接符 27725"/>
            <p:cNvSpPr/>
            <p:nvPr/>
          </p:nvSpPr>
          <p:spPr>
            <a:xfrm>
              <a:off x="4059" y="1409"/>
              <a:ext cx="1361" cy="335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88" name="直接连接符 27726"/>
            <p:cNvSpPr/>
            <p:nvPr/>
          </p:nvSpPr>
          <p:spPr>
            <a:xfrm>
              <a:off x="4104" y="1572"/>
              <a:ext cx="1315" cy="182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89" name="直接连接符 27727"/>
            <p:cNvSpPr/>
            <p:nvPr/>
          </p:nvSpPr>
          <p:spPr>
            <a:xfrm flipV="1">
              <a:off x="4059" y="1753"/>
              <a:ext cx="1361" cy="181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90" name="直接连接符 27728"/>
            <p:cNvSpPr/>
            <p:nvPr/>
          </p:nvSpPr>
          <p:spPr>
            <a:xfrm flipV="1">
              <a:off x="4059" y="1754"/>
              <a:ext cx="1361" cy="408"/>
            </a:xfrm>
            <a:prstGeom prst="line">
              <a:avLst/>
            </a:prstGeom>
            <a:ln w="285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733" name="组合 27732"/>
          <p:cNvGrpSpPr/>
          <p:nvPr/>
        </p:nvGrpSpPr>
        <p:grpSpPr>
          <a:xfrm>
            <a:off x="1692275" y="4005263"/>
            <a:ext cx="360363" cy="1082675"/>
            <a:chOff x="2928" y="384"/>
            <a:chExt cx="576" cy="1152"/>
          </a:xfrm>
        </p:grpSpPr>
        <p:sp>
          <p:nvSpPr>
            <p:cNvPr id="103492" name="直接连接符 27733"/>
            <p:cNvSpPr/>
            <p:nvPr/>
          </p:nvSpPr>
          <p:spPr>
            <a:xfrm flipV="1">
              <a:off x="2928" y="960"/>
              <a:ext cx="576" cy="5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3" name="直接连接符 27734"/>
            <p:cNvSpPr/>
            <p:nvPr/>
          </p:nvSpPr>
          <p:spPr>
            <a:xfrm rot="5400000" flipH="1" flipV="1">
              <a:off x="2657" y="655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4" name="直接连接符 27735"/>
            <p:cNvSpPr/>
            <p:nvPr/>
          </p:nvSpPr>
          <p:spPr>
            <a:xfrm rot="5400000" flipV="1">
              <a:off x="2657" y="1231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5" name="直接连接符 27736"/>
            <p:cNvSpPr/>
            <p:nvPr/>
          </p:nvSpPr>
          <p:spPr>
            <a:xfrm flipV="1">
              <a:off x="2928" y="624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6" name="直接连接符 27737"/>
            <p:cNvSpPr/>
            <p:nvPr/>
          </p:nvSpPr>
          <p:spPr>
            <a:xfrm flipV="1">
              <a:off x="2928" y="48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7" name="直接连接符 27738"/>
            <p:cNvSpPr/>
            <p:nvPr/>
          </p:nvSpPr>
          <p:spPr>
            <a:xfrm flipV="1">
              <a:off x="2928" y="816"/>
              <a:ext cx="528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8" name="直接连接符 27739"/>
            <p:cNvSpPr/>
            <p:nvPr/>
          </p:nvSpPr>
          <p:spPr>
            <a:xfrm>
              <a:off x="2928" y="960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499" name="直接连接符 27740"/>
            <p:cNvSpPr/>
            <p:nvPr/>
          </p:nvSpPr>
          <p:spPr>
            <a:xfrm>
              <a:off x="2928" y="96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00" name="直接连接符 27741"/>
            <p:cNvSpPr/>
            <p:nvPr/>
          </p:nvSpPr>
          <p:spPr>
            <a:xfrm>
              <a:off x="2928" y="960"/>
              <a:ext cx="528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7743" name="组合 27742"/>
          <p:cNvGrpSpPr/>
          <p:nvPr/>
        </p:nvGrpSpPr>
        <p:grpSpPr>
          <a:xfrm>
            <a:off x="1649413" y="2276475"/>
            <a:ext cx="114300" cy="2736850"/>
            <a:chOff x="3455" y="2759"/>
            <a:chExt cx="50" cy="1129"/>
          </a:xfrm>
        </p:grpSpPr>
        <p:sp>
          <p:nvSpPr>
            <p:cNvPr id="103502" name="任意多边形 27743"/>
            <p:cNvSpPr/>
            <p:nvPr/>
          </p:nvSpPr>
          <p:spPr>
            <a:xfrm rot="-5424400">
              <a:off x="3324" y="2748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03" name="任意多边形 27744"/>
            <p:cNvSpPr/>
            <p:nvPr/>
          </p:nvSpPr>
          <p:spPr>
            <a:xfrm rot="-5424400">
              <a:off x="3325" y="2940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04" name="任意多边形 27745"/>
            <p:cNvSpPr/>
            <p:nvPr/>
          </p:nvSpPr>
          <p:spPr>
            <a:xfrm rot="-5424400">
              <a:off x="3325" y="3132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05" name="任意多边形 27746"/>
            <p:cNvSpPr/>
            <p:nvPr/>
          </p:nvSpPr>
          <p:spPr>
            <a:xfrm rot="-5424400">
              <a:off x="3325" y="3324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06" name="任意多边形 27747"/>
            <p:cNvSpPr/>
            <p:nvPr/>
          </p:nvSpPr>
          <p:spPr>
            <a:xfrm rot="-5424400">
              <a:off x="3325" y="3516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07" name="任意多边形 27748"/>
            <p:cNvSpPr/>
            <p:nvPr/>
          </p:nvSpPr>
          <p:spPr>
            <a:xfrm rot="-5424400">
              <a:off x="3325" y="3708"/>
              <a:ext cx="169" cy="49"/>
            </a:xfrm>
            <a:custGeom>
              <a:avLst/>
              <a:gdLst/>
              <a:ahLst/>
              <a:cxnLst>
                <a:cxn ang="0">
                  <a:pos x="19710" y="10800"/>
                </a:cxn>
                <a:cxn ang="90">
                  <a:pos x="10800" y="21600"/>
                </a:cxn>
                <a:cxn ang="180">
                  <a:pos x="1890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780" y="21600"/>
                  </a:lnTo>
                  <a:lnTo>
                    <a:pt x="178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7750" name="组合 27749"/>
          <p:cNvGrpSpPr/>
          <p:nvPr/>
        </p:nvGrpSpPr>
        <p:grpSpPr>
          <a:xfrm>
            <a:off x="1692275" y="2133600"/>
            <a:ext cx="360363" cy="1082675"/>
            <a:chOff x="2928" y="384"/>
            <a:chExt cx="576" cy="1152"/>
          </a:xfrm>
        </p:grpSpPr>
        <p:sp>
          <p:nvSpPr>
            <p:cNvPr id="103509" name="直接连接符 27750"/>
            <p:cNvSpPr/>
            <p:nvPr/>
          </p:nvSpPr>
          <p:spPr>
            <a:xfrm flipV="1">
              <a:off x="2928" y="960"/>
              <a:ext cx="576" cy="5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0" name="直接连接符 27751"/>
            <p:cNvSpPr/>
            <p:nvPr/>
          </p:nvSpPr>
          <p:spPr>
            <a:xfrm rot="5400000" flipH="1" flipV="1">
              <a:off x="2657" y="655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1" name="直接连接符 27752"/>
            <p:cNvSpPr/>
            <p:nvPr/>
          </p:nvSpPr>
          <p:spPr>
            <a:xfrm rot="5400000" flipV="1">
              <a:off x="2657" y="1231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2" name="直接连接符 27753"/>
            <p:cNvSpPr/>
            <p:nvPr/>
          </p:nvSpPr>
          <p:spPr>
            <a:xfrm flipV="1">
              <a:off x="2928" y="624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3" name="直接连接符 27754"/>
            <p:cNvSpPr/>
            <p:nvPr/>
          </p:nvSpPr>
          <p:spPr>
            <a:xfrm flipV="1">
              <a:off x="2928" y="48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4" name="直接连接符 27755"/>
            <p:cNvSpPr/>
            <p:nvPr/>
          </p:nvSpPr>
          <p:spPr>
            <a:xfrm flipV="1">
              <a:off x="2928" y="816"/>
              <a:ext cx="528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5" name="直接连接符 27756"/>
            <p:cNvSpPr/>
            <p:nvPr/>
          </p:nvSpPr>
          <p:spPr>
            <a:xfrm>
              <a:off x="2928" y="960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6" name="直接连接符 27757"/>
            <p:cNvSpPr/>
            <p:nvPr/>
          </p:nvSpPr>
          <p:spPr>
            <a:xfrm>
              <a:off x="2928" y="96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17" name="直接连接符 27758"/>
            <p:cNvSpPr/>
            <p:nvPr/>
          </p:nvSpPr>
          <p:spPr>
            <a:xfrm>
              <a:off x="2928" y="960"/>
              <a:ext cx="528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7760" name="组合 27759"/>
          <p:cNvGrpSpPr/>
          <p:nvPr/>
        </p:nvGrpSpPr>
        <p:grpSpPr>
          <a:xfrm>
            <a:off x="1692275" y="3068638"/>
            <a:ext cx="360363" cy="1082675"/>
            <a:chOff x="2928" y="384"/>
            <a:chExt cx="576" cy="1152"/>
          </a:xfrm>
        </p:grpSpPr>
        <p:sp>
          <p:nvSpPr>
            <p:cNvPr id="103519" name="直接连接符 27760"/>
            <p:cNvSpPr/>
            <p:nvPr/>
          </p:nvSpPr>
          <p:spPr>
            <a:xfrm flipV="1">
              <a:off x="2928" y="960"/>
              <a:ext cx="576" cy="5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0" name="直接连接符 27761"/>
            <p:cNvSpPr/>
            <p:nvPr/>
          </p:nvSpPr>
          <p:spPr>
            <a:xfrm rot="5400000" flipH="1" flipV="1">
              <a:off x="2657" y="655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1" name="直接连接符 27762"/>
            <p:cNvSpPr/>
            <p:nvPr/>
          </p:nvSpPr>
          <p:spPr>
            <a:xfrm rot="5400000" flipV="1">
              <a:off x="2657" y="1231"/>
              <a:ext cx="576" cy="3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2" name="直接连接符 27763"/>
            <p:cNvSpPr/>
            <p:nvPr/>
          </p:nvSpPr>
          <p:spPr>
            <a:xfrm flipV="1">
              <a:off x="2928" y="624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3" name="直接连接符 27764"/>
            <p:cNvSpPr/>
            <p:nvPr/>
          </p:nvSpPr>
          <p:spPr>
            <a:xfrm flipV="1">
              <a:off x="2928" y="48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4" name="直接连接符 27765"/>
            <p:cNvSpPr/>
            <p:nvPr/>
          </p:nvSpPr>
          <p:spPr>
            <a:xfrm flipV="1">
              <a:off x="2928" y="816"/>
              <a:ext cx="528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5" name="直接连接符 27766"/>
            <p:cNvSpPr/>
            <p:nvPr/>
          </p:nvSpPr>
          <p:spPr>
            <a:xfrm>
              <a:off x="2928" y="960"/>
              <a:ext cx="432" cy="3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6" name="直接连接符 27767"/>
            <p:cNvSpPr/>
            <p:nvPr/>
          </p:nvSpPr>
          <p:spPr>
            <a:xfrm>
              <a:off x="2928" y="960"/>
              <a:ext cx="240" cy="48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3527" name="直接连接符 27768"/>
            <p:cNvSpPr/>
            <p:nvPr/>
          </p:nvSpPr>
          <p:spPr>
            <a:xfrm>
              <a:off x="2928" y="960"/>
              <a:ext cx="528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7770" name="文本框 27769"/>
          <p:cNvSpPr txBox="1"/>
          <p:nvPr/>
        </p:nvSpPr>
        <p:spPr>
          <a:xfrm>
            <a:off x="1530350" y="5672138"/>
            <a:ext cx="6551613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相邻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两束相干光光程差都为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</a:t>
            </a:r>
            <a:r>
              <a:rPr lang="en-US" altLang="zh-CN" i="1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lang="en-US" altLang="zh-CN" i="1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)sin</a:t>
            </a: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charset="0"/>
              </a:rPr>
              <a:t></a:t>
            </a:r>
            <a:endParaRPr lang="en-US" altLang="zh-CN">
              <a:solidFill>
                <a:srgbClr val="A50021"/>
              </a:solidFill>
              <a:latin typeface="Times New Roman" panose="02020603050405020304" pitchFamily="18" charset="0"/>
              <a:ea typeface="楷体_GB2312" panose="02010609030101010101" pitchFamily="49" charset="-122"/>
              <a:sym typeface="Symbol" panose="05050102010706020507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6625" y="2501900"/>
            <a:ext cx="398463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charset="0"/>
              </a:rPr>
              <a:t>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Symbol" panose="05050102010706020507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00" y="2501900"/>
            <a:ext cx="398463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charset="0"/>
              </a:rPr>
              <a:t>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Symbol" panose="05050102010706020507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71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67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67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65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  <p:bldP spid="27653" grpId="0" advAuto="1000" build="p"/>
      <p:bldP spid="27677" grpId="0" advAuto="1000" build="p"/>
      <p:bldP spid="27678" grpId="0" advAuto="1000" build="p"/>
      <p:bldP spid="27713" grpId="0" advAuto="1000" build="p"/>
      <p:bldP spid="27770" grpId="0"/>
      <p:bldP spid="2" grpId="0"/>
      <p:bldP spid="3" grpId="0"/>
      <p:bldP spid="27708" grpId="0" bldLvl="0" animBg="1"/>
      <p:bldP spid="2768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Text Box 2"/>
          <p:cNvSpPr txBox="1"/>
          <p:nvPr/>
        </p:nvSpPr>
        <p:spPr>
          <a:xfrm>
            <a:off x="341313" y="279400"/>
            <a:ext cx="1970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衍射的分类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1638300" y="654050"/>
            <a:ext cx="5475288" cy="1465263"/>
            <a:chOff x="0" y="0"/>
            <a:chExt cx="3449" cy="923"/>
          </a:xfrm>
        </p:grpSpPr>
        <p:sp>
          <p:nvSpPr>
            <p:cNvPr id="71683" name="Text Box 4"/>
            <p:cNvSpPr txBox="1"/>
            <p:nvPr/>
          </p:nvSpPr>
          <p:spPr>
            <a:xfrm>
              <a:off x="0" y="148"/>
              <a:ext cx="69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光源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4" name="Text Box 5"/>
            <p:cNvSpPr txBox="1"/>
            <p:nvPr/>
          </p:nvSpPr>
          <p:spPr>
            <a:xfrm>
              <a:off x="1186" y="19"/>
              <a:ext cx="8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障碍物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5" name="Text Box 6"/>
            <p:cNvSpPr txBox="1"/>
            <p:nvPr/>
          </p:nvSpPr>
          <p:spPr>
            <a:xfrm>
              <a:off x="2528" y="0"/>
              <a:ext cx="9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观测屏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6" name="Line 7"/>
            <p:cNvSpPr/>
            <p:nvPr/>
          </p:nvSpPr>
          <p:spPr>
            <a:xfrm>
              <a:off x="298" y="583"/>
              <a:ext cx="8" cy="27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87" name="Line 8"/>
            <p:cNvSpPr/>
            <p:nvPr/>
          </p:nvSpPr>
          <p:spPr>
            <a:xfrm flipV="1">
              <a:off x="246" y="549"/>
              <a:ext cx="2851" cy="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sp>
          <p:nvSpPr>
            <p:cNvPr id="71688" name="Line 9"/>
            <p:cNvSpPr/>
            <p:nvPr/>
          </p:nvSpPr>
          <p:spPr>
            <a:xfrm>
              <a:off x="1620" y="331"/>
              <a:ext cx="0" cy="18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89" name="Line 10"/>
            <p:cNvSpPr/>
            <p:nvPr/>
          </p:nvSpPr>
          <p:spPr>
            <a:xfrm>
              <a:off x="1620" y="601"/>
              <a:ext cx="0" cy="18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90" name="Line 11"/>
            <p:cNvSpPr/>
            <p:nvPr/>
          </p:nvSpPr>
          <p:spPr>
            <a:xfrm>
              <a:off x="1620" y="773"/>
              <a:ext cx="0" cy="12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91" name="Line 12"/>
            <p:cNvSpPr/>
            <p:nvPr/>
          </p:nvSpPr>
          <p:spPr>
            <a:xfrm>
              <a:off x="1034" y="814"/>
              <a:ext cx="58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2" name="Line 13"/>
            <p:cNvSpPr/>
            <p:nvPr/>
          </p:nvSpPr>
          <p:spPr>
            <a:xfrm flipH="1">
              <a:off x="300" y="808"/>
              <a:ext cx="580" cy="9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3" name="Line 14"/>
            <p:cNvSpPr/>
            <p:nvPr/>
          </p:nvSpPr>
          <p:spPr>
            <a:xfrm>
              <a:off x="2423" y="811"/>
              <a:ext cx="52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4" name="Line 15"/>
            <p:cNvSpPr/>
            <p:nvPr/>
          </p:nvSpPr>
          <p:spPr>
            <a:xfrm flipH="1">
              <a:off x="1644" y="816"/>
              <a:ext cx="60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5" name="Text Box 16"/>
            <p:cNvSpPr txBox="1"/>
            <p:nvPr/>
          </p:nvSpPr>
          <p:spPr>
            <a:xfrm>
              <a:off x="18" y="540"/>
              <a:ext cx="23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just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Text Box 17"/>
            <p:cNvSpPr txBox="1"/>
            <p:nvPr/>
          </p:nvSpPr>
          <p:spPr>
            <a:xfrm>
              <a:off x="2989" y="530"/>
              <a:ext cx="24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just"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7" name="Text Box 18"/>
            <p:cNvSpPr txBox="1"/>
            <p:nvPr/>
          </p:nvSpPr>
          <p:spPr>
            <a:xfrm>
              <a:off x="2239" y="624"/>
              <a:ext cx="2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just"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8" name="Text Box 19"/>
            <p:cNvSpPr txBox="1"/>
            <p:nvPr/>
          </p:nvSpPr>
          <p:spPr>
            <a:xfrm>
              <a:off x="851" y="635"/>
              <a:ext cx="2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just"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9" name="Text Box 20"/>
            <p:cNvSpPr txBox="1"/>
            <p:nvPr/>
          </p:nvSpPr>
          <p:spPr>
            <a:xfrm>
              <a:off x="1332" y="524"/>
              <a:ext cx="23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just"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0" name="Line 21"/>
            <p:cNvSpPr/>
            <p:nvPr/>
          </p:nvSpPr>
          <p:spPr>
            <a:xfrm flipH="1">
              <a:off x="2970" y="263"/>
              <a:ext cx="8" cy="62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01" name="AutoShape 22"/>
            <p:cNvSpPr/>
            <p:nvPr/>
          </p:nvSpPr>
          <p:spPr>
            <a:xfrm>
              <a:off x="222" y="482"/>
              <a:ext cx="153" cy="153"/>
            </a:xfrm>
            <a:prstGeom prst="sun">
              <a:avLst>
                <a:gd name="adj" fmla="val 25000"/>
              </a:avLst>
            </a:prstGeom>
            <a:solidFill>
              <a:srgbClr val="D60093"/>
            </a:solidFill>
            <a:ln w="19050" cap="flat" cmpd="sng">
              <a:solidFill>
                <a:srgbClr val="D6009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5255" name="Text Box 23"/>
          <p:cNvSpPr txBox="1"/>
          <p:nvPr/>
        </p:nvSpPr>
        <p:spPr>
          <a:xfrm>
            <a:off x="395288" y="2224088"/>
            <a:ext cx="47625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菲涅耳衍射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近场衍射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56" name="Text Box 24"/>
          <p:cNvSpPr txBox="1"/>
          <p:nvPr/>
        </p:nvSpPr>
        <p:spPr>
          <a:xfrm>
            <a:off x="1358900" y="2833688"/>
            <a:ext cx="52832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中至少有一个是有限值。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611188" y="3519488"/>
            <a:ext cx="3889375" cy="1668462"/>
            <a:chOff x="0" y="0"/>
            <a:chExt cx="2450" cy="1051"/>
          </a:xfrm>
        </p:grpSpPr>
        <p:sp>
          <p:nvSpPr>
            <p:cNvPr id="71705" name="Line 26"/>
            <p:cNvSpPr/>
            <p:nvPr/>
          </p:nvSpPr>
          <p:spPr>
            <a:xfrm flipV="1">
              <a:off x="887" y="105"/>
              <a:ext cx="1280" cy="56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06" name="Rectangle 27"/>
            <p:cNvSpPr/>
            <p:nvPr/>
          </p:nvSpPr>
          <p:spPr>
            <a:xfrm>
              <a:off x="857" y="286"/>
              <a:ext cx="60" cy="245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07" name="Rectangle 28"/>
            <p:cNvSpPr/>
            <p:nvPr/>
          </p:nvSpPr>
          <p:spPr>
            <a:xfrm>
              <a:off x="857" y="705"/>
              <a:ext cx="61" cy="253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Line 29"/>
            <p:cNvSpPr/>
            <p:nvPr/>
          </p:nvSpPr>
          <p:spPr>
            <a:xfrm>
              <a:off x="0" y="614"/>
              <a:ext cx="2352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sp>
          <p:nvSpPr>
            <p:cNvPr id="71709" name="Oval 30"/>
            <p:cNvSpPr/>
            <p:nvPr/>
          </p:nvSpPr>
          <p:spPr>
            <a:xfrm>
              <a:off x="64" y="585"/>
              <a:ext cx="44" cy="57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10" name="Line 31"/>
            <p:cNvSpPr/>
            <p:nvPr/>
          </p:nvSpPr>
          <p:spPr>
            <a:xfrm flipV="1">
              <a:off x="84" y="515"/>
              <a:ext cx="785" cy="9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1" name="Line 32"/>
            <p:cNvSpPr/>
            <p:nvPr/>
          </p:nvSpPr>
          <p:spPr>
            <a:xfrm>
              <a:off x="84" y="614"/>
              <a:ext cx="802" cy="75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2" name="Line 33"/>
            <p:cNvSpPr/>
            <p:nvPr/>
          </p:nvSpPr>
          <p:spPr>
            <a:xfrm>
              <a:off x="99" y="614"/>
              <a:ext cx="783" cy="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3" name="Rectangle 34"/>
            <p:cNvSpPr/>
            <p:nvPr/>
          </p:nvSpPr>
          <p:spPr>
            <a:xfrm>
              <a:off x="2178" y="0"/>
              <a:ext cx="52" cy="1051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14" name="Line 35"/>
            <p:cNvSpPr/>
            <p:nvPr/>
          </p:nvSpPr>
          <p:spPr>
            <a:xfrm flipV="1">
              <a:off x="103" y="409"/>
              <a:ext cx="738" cy="19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5" name="Line 36"/>
            <p:cNvSpPr/>
            <p:nvPr/>
          </p:nvSpPr>
          <p:spPr>
            <a:xfrm>
              <a:off x="99" y="620"/>
              <a:ext cx="763" cy="17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6" name="Line 37"/>
            <p:cNvSpPr/>
            <p:nvPr/>
          </p:nvSpPr>
          <p:spPr>
            <a:xfrm flipV="1">
              <a:off x="872" y="105"/>
              <a:ext cx="1285" cy="50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7" name="Line 38"/>
            <p:cNvSpPr/>
            <p:nvPr/>
          </p:nvSpPr>
          <p:spPr>
            <a:xfrm flipV="1">
              <a:off x="872" y="113"/>
              <a:ext cx="1265" cy="40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8" name="Line 39"/>
            <p:cNvSpPr/>
            <p:nvPr/>
          </p:nvSpPr>
          <p:spPr>
            <a:xfrm>
              <a:off x="881" y="516"/>
              <a:ext cx="1281" cy="355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19" name="Line 40"/>
            <p:cNvSpPr/>
            <p:nvPr/>
          </p:nvSpPr>
          <p:spPr>
            <a:xfrm>
              <a:off x="882" y="620"/>
              <a:ext cx="1280" cy="25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20" name="Line 41"/>
            <p:cNvSpPr/>
            <p:nvPr/>
          </p:nvSpPr>
          <p:spPr>
            <a:xfrm>
              <a:off x="885" y="672"/>
              <a:ext cx="1277" cy="19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21" name="Text Box 42"/>
            <p:cNvSpPr txBox="1"/>
            <p:nvPr/>
          </p:nvSpPr>
          <p:spPr>
            <a:xfrm>
              <a:off x="11" y="335"/>
              <a:ext cx="178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2" name="Text Box 43"/>
            <p:cNvSpPr txBox="1"/>
            <p:nvPr/>
          </p:nvSpPr>
          <p:spPr>
            <a:xfrm>
              <a:off x="621" y="165"/>
              <a:ext cx="21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71723" name="Text Box 44"/>
            <p:cNvSpPr txBox="1"/>
            <p:nvPr/>
          </p:nvSpPr>
          <p:spPr>
            <a:xfrm>
              <a:off x="2249" y="324"/>
              <a:ext cx="201" cy="22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P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95277" name="Text Box 45"/>
          <p:cNvSpPr txBox="1"/>
          <p:nvPr/>
        </p:nvSpPr>
        <p:spPr>
          <a:xfrm>
            <a:off x="488950" y="5467350"/>
            <a:ext cx="550386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夫琅禾费衍射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远场衍射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78" name="Text Box 46"/>
          <p:cNvSpPr txBox="1"/>
          <p:nvPr/>
        </p:nvSpPr>
        <p:spPr>
          <a:xfrm>
            <a:off x="1039813" y="6080125"/>
            <a:ext cx="71532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皆为无限大（也可用透镜实现）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47"/>
          <p:cNvGrpSpPr/>
          <p:nvPr/>
        </p:nvGrpSpPr>
        <p:grpSpPr>
          <a:xfrm>
            <a:off x="4706938" y="3546475"/>
            <a:ext cx="3725862" cy="1762125"/>
            <a:chOff x="0" y="0"/>
            <a:chExt cx="2347" cy="1110"/>
          </a:xfrm>
        </p:grpSpPr>
        <p:sp>
          <p:nvSpPr>
            <p:cNvPr id="71727" name="Oval 48"/>
            <p:cNvSpPr/>
            <p:nvPr/>
          </p:nvSpPr>
          <p:spPr>
            <a:xfrm>
              <a:off x="84" y="564"/>
              <a:ext cx="43" cy="5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28" name="Rectangle 49"/>
            <p:cNvSpPr/>
            <p:nvPr/>
          </p:nvSpPr>
          <p:spPr>
            <a:xfrm>
              <a:off x="2119" y="0"/>
              <a:ext cx="44" cy="1110"/>
            </a:xfrm>
            <a:prstGeom prst="rect">
              <a:avLst/>
            </a:prstGeom>
            <a:solidFill>
              <a:srgbClr val="339933"/>
            </a:solidFill>
            <a:ln w="952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29" name="Text Box 50"/>
            <p:cNvSpPr txBox="1"/>
            <p:nvPr/>
          </p:nvSpPr>
          <p:spPr>
            <a:xfrm>
              <a:off x="2132" y="4"/>
              <a:ext cx="215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P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71730" name="Text Box 51"/>
            <p:cNvSpPr txBox="1"/>
            <p:nvPr/>
          </p:nvSpPr>
          <p:spPr>
            <a:xfrm>
              <a:off x="884" y="18"/>
              <a:ext cx="214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71731" name="Rectangle 52"/>
            <p:cNvSpPr/>
            <p:nvPr/>
          </p:nvSpPr>
          <p:spPr>
            <a:xfrm>
              <a:off x="858" y="131"/>
              <a:ext cx="51" cy="255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32" name="Rectangle 53"/>
            <p:cNvSpPr/>
            <p:nvPr/>
          </p:nvSpPr>
          <p:spPr>
            <a:xfrm>
              <a:off x="858" y="812"/>
              <a:ext cx="52" cy="22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33" name="Line 54"/>
            <p:cNvSpPr/>
            <p:nvPr/>
          </p:nvSpPr>
          <p:spPr>
            <a:xfrm>
              <a:off x="108" y="593"/>
              <a:ext cx="396" cy="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4" name="Line 55"/>
            <p:cNvSpPr/>
            <p:nvPr/>
          </p:nvSpPr>
          <p:spPr>
            <a:xfrm flipV="1">
              <a:off x="117" y="403"/>
              <a:ext cx="397" cy="184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5" name="Line 56"/>
            <p:cNvSpPr/>
            <p:nvPr/>
          </p:nvSpPr>
          <p:spPr>
            <a:xfrm>
              <a:off x="605" y="403"/>
              <a:ext cx="816" cy="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6" name="Line 57"/>
            <p:cNvSpPr/>
            <p:nvPr/>
          </p:nvSpPr>
          <p:spPr>
            <a:xfrm>
              <a:off x="605" y="788"/>
              <a:ext cx="816" cy="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7" name="Line 58"/>
            <p:cNvSpPr/>
            <p:nvPr/>
          </p:nvSpPr>
          <p:spPr>
            <a:xfrm>
              <a:off x="605" y="599"/>
              <a:ext cx="816" cy="0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8" name="Line 59"/>
            <p:cNvSpPr/>
            <p:nvPr/>
          </p:nvSpPr>
          <p:spPr>
            <a:xfrm>
              <a:off x="113" y="587"/>
              <a:ext cx="391" cy="20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39" name="Line 60"/>
            <p:cNvSpPr/>
            <p:nvPr/>
          </p:nvSpPr>
          <p:spPr>
            <a:xfrm flipV="1">
              <a:off x="882" y="236"/>
              <a:ext cx="573" cy="16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0" name="Line 61"/>
            <p:cNvSpPr/>
            <p:nvPr/>
          </p:nvSpPr>
          <p:spPr>
            <a:xfrm flipV="1">
              <a:off x="872" y="432"/>
              <a:ext cx="573" cy="16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1" name="Line 62"/>
            <p:cNvSpPr/>
            <p:nvPr/>
          </p:nvSpPr>
          <p:spPr>
            <a:xfrm flipV="1">
              <a:off x="867" y="633"/>
              <a:ext cx="574" cy="161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2" name="Line 63"/>
            <p:cNvSpPr/>
            <p:nvPr/>
          </p:nvSpPr>
          <p:spPr>
            <a:xfrm>
              <a:off x="1512" y="397"/>
              <a:ext cx="607" cy="299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3" name="Line 64"/>
            <p:cNvSpPr/>
            <p:nvPr/>
          </p:nvSpPr>
          <p:spPr>
            <a:xfrm>
              <a:off x="1517" y="593"/>
              <a:ext cx="607" cy="103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4" name="Line 65"/>
            <p:cNvSpPr/>
            <p:nvPr/>
          </p:nvSpPr>
          <p:spPr>
            <a:xfrm flipV="1">
              <a:off x="1517" y="696"/>
              <a:ext cx="588" cy="92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5" name="Line 66"/>
            <p:cNvSpPr/>
            <p:nvPr/>
          </p:nvSpPr>
          <p:spPr>
            <a:xfrm flipV="1">
              <a:off x="1522" y="52"/>
              <a:ext cx="597" cy="374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6" name="Line 67"/>
            <p:cNvSpPr/>
            <p:nvPr/>
          </p:nvSpPr>
          <p:spPr>
            <a:xfrm flipV="1">
              <a:off x="1527" y="52"/>
              <a:ext cx="592" cy="558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7" name="Line 68"/>
            <p:cNvSpPr/>
            <p:nvPr/>
          </p:nvSpPr>
          <p:spPr>
            <a:xfrm flipV="1">
              <a:off x="1498" y="52"/>
              <a:ext cx="621" cy="178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48" name="Oval 69"/>
            <p:cNvSpPr/>
            <p:nvPr/>
          </p:nvSpPr>
          <p:spPr>
            <a:xfrm>
              <a:off x="1437" y="158"/>
              <a:ext cx="101" cy="835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49" name="Oval 70"/>
            <p:cNvSpPr/>
            <p:nvPr/>
          </p:nvSpPr>
          <p:spPr>
            <a:xfrm>
              <a:off x="504" y="196"/>
              <a:ext cx="101" cy="719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50" name="Text Box 71"/>
            <p:cNvSpPr txBox="1"/>
            <p:nvPr/>
          </p:nvSpPr>
          <p:spPr>
            <a:xfrm>
              <a:off x="0" y="313"/>
              <a:ext cx="197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rPr>
                <a:t>S</a:t>
              </a:r>
              <a:endPara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71751" name="Line 72"/>
            <p:cNvSpPr/>
            <p:nvPr/>
          </p:nvSpPr>
          <p:spPr>
            <a:xfrm>
              <a:off x="883" y="596"/>
              <a:ext cx="144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/>
      <p:bldP spid="95255" grpId="0"/>
      <p:bldP spid="95256" grpId="0"/>
      <p:bldP spid="95277" grpId="0"/>
      <p:bldP spid="952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5121"/>
          <p:cNvSpPr txBox="1"/>
          <p:nvPr/>
        </p:nvSpPr>
        <p:spPr>
          <a:xfrm>
            <a:off x="323850" y="606425"/>
            <a:ext cx="30956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2 .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多缝干涉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24" name="文本框 5123"/>
          <p:cNvSpPr txBox="1"/>
          <p:nvPr/>
        </p:nvSpPr>
        <p:spPr>
          <a:xfrm>
            <a:off x="1049338" y="4725988"/>
            <a:ext cx="33131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k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=0</a:t>
            </a:r>
            <a:r>
              <a:rPr lang="zh-CN" altLang="en-US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1  , 2  ,  3 ,….</a:t>
            </a:r>
            <a:endParaRPr lang="en-US" altLang="zh-CN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35" name="文本框 5134"/>
          <p:cNvSpPr txBox="1"/>
          <p:nvPr/>
        </p:nvSpPr>
        <p:spPr>
          <a:xfrm>
            <a:off x="452438" y="2459038"/>
            <a:ext cx="33750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P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点形成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明纹条件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5236" name="组合 5235"/>
          <p:cNvGrpSpPr/>
          <p:nvPr/>
        </p:nvGrpSpPr>
        <p:grpSpPr>
          <a:xfrm>
            <a:off x="4720063" y="1116013"/>
            <a:ext cx="4423937" cy="2971800"/>
            <a:chOff x="2973" y="709"/>
            <a:chExt cx="2787" cy="1872"/>
          </a:xfrm>
        </p:grpSpPr>
        <p:sp>
          <p:nvSpPr>
            <p:cNvPr id="104453" name="文本框 5140"/>
            <p:cNvSpPr txBox="1"/>
            <p:nvPr/>
          </p:nvSpPr>
          <p:spPr>
            <a:xfrm>
              <a:off x="3888" y="2245"/>
              <a:ext cx="112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rPr>
                <a:t>(</a:t>
              </a:r>
              <a:r>
                <a:rPr lang="en-US" altLang="zh-CN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a+b</a:t>
              </a:r>
              <a:r>
                <a: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rPr>
                <a:t>)sin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charset="0"/>
                </a:rPr>
                <a:t></a:t>
              </a:r>
              <a:endParaRPr lang="en-US" altLang="zh-CN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pSp>
          <p:nvGrpSpPr>
            <p:cNvPr id="104454" name="组合 5141"/>
            <p:cNvGrpSpPr/>
            <p:nvPr/>
          </p:nvGrpSpPr>
          <p:grpSpPr>
            <a:xfrm>
              <a:off x="3636" y="1861"/>
              <a:ext cx="252" cy="672"/>
              <a:chOff x="3636" y="1920"/>
              <a:chExt cx="288" cy="852"/>
            </a:xfrm>
          </p:grpSpPr>
          <p:sp>
            <p:nvSpPr>
              <p:cNvPr id="104455" name="直接连接符 5142"/>
              <p:cNvSpPr/>
              <p:nvPr/>
            </p:nvSpPr>
            <p:spPr>
              <a:xfrm>
                <a:off x="3636" y="2148"/>
                <a:ext cx="240" cy="62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56" name="直接连接符 5143"/>
              <p:cNvSpPr/>
              <p:nvPr/>
            </p:nvSpPr>
            <p:spPr>
              <a:xfrm>
                <a:off x="3636" y="1920"/>
                <a:ext cx="288" cy="7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04457" name="组合 5144"/>
            <p:cNvGrpSpPr/>
            <p:nvPr/>
          </p:nvGrpSpPr>
          <p:grpSpPr>
            <a:xfrm>
              <a:off x="3216" y="1765"/>
              <a:ext cx="336" cy="528"/>
              <a:chOff x="3216" y="1872"/>
              <a:chExt cx="336" cy="528"/>
            </a:xfrm>
          </p:grpSpPr>
          <p:sp>
            <p:nvSpPr>
              <p:cNvPr id="104458" name="直接连接符 5145"/>
              <p:cNvSpPr/>
              <p:nvPr/>
            </p:nvSpPr>
            <p:spPr>
              <a:xfrm>
                <a:off x="3365" y="2112"/>
                <a:ext cx="18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59" name="直接连接符 5146"/>
              <p:cNvSpPr/>
              <p:nvPr/>
            </p:nvSpPr>
            <p:spPr>
              <a:xfrm>
                <a:off x="3440" y="1968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104460" name="直接连接符 5147"/>
              <p:cNvSpPr/>
              <p:nvPr/>
            </p:nvSpPr>
            <p:spPr>
              <a:xfrm>
                <a:off x="3365" y="2160"/>
                <a:ext cx="18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61" name="直接连接符 5148"/>
              <p:cNvSpPr/>
              <p:nvPr/>
            </p:nvSpPr>
            <p:spPr>
              <a:xfrm flipV="1">
                <a:off x="3440" y="2160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62" name="文本框 5149"/>
              <p:cNvSpPr txBox="1"/>
              <p:nvPr/>
            </p:nvSpPr>
            <p:spPr>
              <a:xfrm>
                <a:off x="3216" y="1968"/>
                <a:ext cx="14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a</a:t>
                </a:r>
                <a:endParaRPr lang="en-US" altLang="zh-CN" i="1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04463" name="直接连接符 5150"/>
              <p:cNvSpPr/>
              <p:nvPr/>
            </p:nvSpPr>
            <p:spPr>
              <a:xfrm>
                <a:off x="3365" y="1968"/>
                <a:ext cx="18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64" name="文本框 5151"/>
              <p:cNvSpPr txBox="1"/>
              <p:nvPr/>
            </p:nvSpPr>
            <p:spPr>
              <a:xfrm>
                <a:off x="3216" y="1872"/>
                <a:ext cx="14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04465" name="组合 5152"/>
            <p:cNvGrpSpPr/>
            <p:nvPr/>
          </p:nvGrpSpPr>
          <p:grpSpPr>
            <a:xfrm>
              <a:off x="3216" y="709"/>
              <a:ext cx="2352" cy="1872"/>
              <a:chOff x="3216" y="1008"/>
              <a:chExt cx="2352" cy="1536"/>
            </a:xfrm>
          </p:grpSpPr>
          <p:sp>
            <p:nvSpPr>
              <p:cNvPr id="104466" name="椭圆 5153"/>
              <p:cNvSpPr/>
              <p:nvPr/>
            </p:nvSpPr>
            <p:spPr>
              <a:xfrm>
                <a:off x="4032" y="1296"/>
                <a:ext cx="96" cy="960"/>
              </a:xfrm>
              <a:prstGeom prst="ellipse">
                <a:avLst/>
              </a:prstGeom>
              <a:gradFill rotWithShape="0">
                <a:gsLst>
                  <a:gs pos="0">
                    <a:srgbClr val="ECFBF7"/>
                  </a:gs>
                  <a:gs pos="100000">
                    <a:srgbClr val="00CC99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7" name="直接连接符 5154"/>
              <p:cNvSpPr/>
              <p:nvPr/>
            </p:nvSpPr>
            <p:spPr>
              <a:xfrm>
                <a:off x="5424" y="1008"/>
                <a:ext cx="0" cy="153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68" name="直接连接符 5155"/>
              <p:cNvSpPr/>
              <p:nvPr/>
            </p:nvSpPr>
            <p:spPr>
              <a:xfrm>
                <a:off x="3216" y="1776"/>
                <a:ext cx="235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4469" name="直接连接符 5156"/>
            <p:cNvSpPr/>
            <p:nvPr/>
          </p:nvSpPr>
          <p:spPr>
            <a:xfrm flipV="1">
              <a:off x="3456" y="1165"/>
              <a:ext cx="1968" cy="6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grpSp>
          <p:nvGrpSpPr>
            <p:cNvPr id="104470" name="组合 5157"/>
            <p:cNvGrpSpPr/>
            <p:nvPr/>
          </p:nvGrpSpPr>
          <p:grpSpPr>
            <a:xfrm>
              <a:off x="4092" y="1141"/>
              <a:ext cx="1344" cy="672"/>
              <a:chOff x="1200" y="2256"/>
              <a:chExt cx="1344" cy="672"/>
            </a:xfrm>
          </p:grpSpPr>
          <p:sp>
            <p:nvSpPr>
              <p:cNvPr id="104471" name="直接连接符 5158"/>
              <p:cNvSpPr/>
              <p:nvPr/>
            </p:nvSpPr>
            <p:spPr>
              <a:xfrm flipV="1">
                <a:off x="1200" y="2256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72" name="直接连接符 5159"/>
              <p:cNvSpPr/>
              <p:nvPr/>
            </p:nvSpPr>
            <p:spPr>
              <a:xfrm flipV="1">
                <a:off x="1248" y="2640"/>
                <a:ext cx="576" cy="288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73" name="直接连接符 5160"/>
              <p:cNvSpPr/>
              <p:nvPr/>
            </p:nvSpPr>
            <p:spPr>
              <a:xfrm>
                <a:off x="1680" y="2256"/>
                <a:ext cx="864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74" name="直接连接符 5161"/>
              <p:cNvSpPr/>
              <p:nvPr/>
            </p:nvSpPr>
            <p:spPr>
              <a:xfrm flipV="1">
                <a:off x="1200" y="2448"/>
                <a:ext cx="624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75" name="直接连接符 5162"/>
              <p:cNvSpPr/>
              <p:nvPr/>
            </p:nvSpPr>
            <p:spPr>
              <a:xfrm flipV="1">
                <a:off x="1776" y="2256"/>
                <a:ext cx="768" cy="192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76" name="直接连接符 5163"/>
              <p:cNvSpPr/>
              <p:nvPr/>
            </p:nvSpPr>
            <p:spPr>
              <a:xfrm flipV="1">
                <a:off x="1824" y="2256"/>
                <a:ext cx="720" cy="38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4477" name="文本框 5164"/>
            <p:cNvSpPr txBox="1"/>
            <p:nvPr/>
          </p:nvSpPr>
          <p:spPr>
            <a:xfrm>
              <a:off x="5472" y="1045"/>
              <a:ext cx="2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rPr>
                <a:t>P</a:t>
              </a:r>
              <a:endParaRPr lang="en-US" altLang="zh-CN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04478" name="文本框 5165"/>
            <p:cNvSpPr txBox="1"/>
            <p:nvPr/>
          </p:nvSpPr>
          <p:spPr>
            <a:xfrm>
              <a:off x="5472" y="1573"/>
              <a:ext cx="2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rPr>
                <a:t>O</a:t>
              </a:r>
              <a:endParaRPr lang="en-US" altLang="zh-CN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pSp>
          <p:nvGrpSpPr>
            <p:cNvPr id="104479" name="组合 5166"/>
            <p:cNvGrpSpPr/>
            <p:nvPr/>
          </p:nvGrpSpPr>
          <p:grpSpPr>
            <a:xfrm>
              <a:off x="3600" y="2200"/>
              <a:ext cx="498" cy="321"/>
              <a:chOff x="3684" y="2499"/>
              <a:chExt cx="498" cy="321"/>
            </a:xfrm>
          </p:grpSpPr>
          <p:sp>
            <p:nvSpPr>
              <p:cNvPr id="104480" name="直接连接符 5167"/>
              <p:cNvSpPr/>
              <p:nvPr/>
            </p:nvSpPr>
            <p:spPr>
              <a:xfrm>
                <a:off x="3816" y="2568"/>
                <a:ext cx="9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81" name="直接连接符 5168"/>
              <p:cNvSpPr/>
              <p:nvPr/>
            </p:nvSpPr>
            <p:spPr>
              <a:xfrm>
                <a:off x="3864" y="2499"/>
                <a:ext cx="9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4482" name="直接连接符 5169"/>
              <p:cNvSpPr/>
              <p:nvPr/>
            </p:nvSpPr>
            <p:spPr>
              <a:xfrm flipV="1">
                <a:off x="3684" y="2724"/>
                <a:ext cx="204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83" name="直接连接符 5170"/>
              <p:cNvSpPr/>
              <p:nvPr/>
            </p:nvSpPr>
            <p:spPr>
              <a:xfrm flipH="1">
                <a:off x="3942" y="2598"/>
                <a:ext cx="240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4484" name="组合 5171"/>
            <p:cNvGrpSpPr/>
            <p:nvPr/>
          </p:nvGrpSpPr>
          <p:grpSpPr>
            <a:xfrm>
              <a:off x="3840" y="1399"/>
              <a:ext cx="156" cy="333"/>
              <a:chOff x="1440" y="2502"/>
              <a:chExt cx="156" cy="333"/>
            </a:xfrm>
          </p:grpSpPr>
          <p:sp>
            <p:nvSpPr>
              <p:cNvPr id="104485" name="任意多边形 5172"/>
              <p:cNvSpPr/>
              <p:nvPr/>
            </p:nvSpPr>
            <p:spPr>
              <a:xfrm>
                <a:off x="1440" y="2664"/>
                <a:ext cx="48" cy="96"/>
              </a:xfrm>
              <a:custGeom>
                <a:avLst/>
                <a:gdLst/>
                <a:ahLst/>
                <a:cxnLst/>
                <a:pathLst>
                  <a:path w="48" h="96">
                    <a:moveTo>
                      <a:pt x="0" y="0"/>
                    </a:moveTo>
                    <a:cubicBezTo>
                      <a:pt x="0" y="0"/>
                      <a:pt x="24" y="48"/>
                      <a:pt x="48" y="96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86" name="文本框 5173"/>
              <p:cNvSpPr txBox="1"/>
              <p:nvPr/>
            </p:nvSpPr>
            <p:spPr>
              <a:xfrm>
                <a:off x="1452" y="2502"/>
                <a:ext cx="144" cy="3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charset="0"/>
                  </a:rPr>
                  <a:t></a:t>
                </a:r>
                <a:endPara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04487" name="组合 5174"/>
            <p:cNvGrpSpPr/>
            <p:nvPr/>
          </p:nvGrpSpPr>
          <p:grpSpPr>
            <a:xfrm>
              <a:off x="3600" y="1081"/>
              <a:ext cx="50" cy="1129"/>
              <a:chOff x="3455" y="2759"/>
              <a:chExt cx="50" cy="1129"/>
            </a:xfrm>
          </p:grpSpPr>
          <p:sp>
            <p:nvSpPr>
              <p:cNvPr id="104488" name="任意多边形 5175"/>
              <p:cNvSpPr/>
              <p:nvPr/>
            </p:nvSpPr>
            <p:spPr>
              <a:xfrm rot="-5424400">
                <a:off x="3324" y="2748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89" name="任意多边形 5176"/>
              <p:cNvSpPr/>
              <p:nvPr/>
            </p:nvSpPr>
            <p:spPr>
              <a:xfrm rot="-5424400">
                <a:off x="3325" y="2940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90" name="任意多边形 5177"/>
              <p:cNvSpPr/>
              <p:nvPr/>
            </p:nvSpPr>
            <p:spPr>
              <a:xfrm rot="-5424400">
                <a:off x="3325" y="3132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91" name="任意多边形 5178"/>
              <p:cNvSpPr/>
              <p:nvPr/>
            </p:nvSpPr>
            <p:spPr>
              <a:xfrm rot="-5424400">
                <a:off x="3325" y="3324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92" name="任意多边形 5179"/>
              <p:cNvSpPr/>
              <p:nvPr/>
            </p:nvSpPr>
            <p:spPr>
              <a:xfrm rot="-5424400">
                <a:off x="3325" y="3516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93" name="任意多边形 5180"/>
              <p:cNvSpPr/>
              <p:nvPr/>
            </p:nvSpPr>
            <p:spPr>
              <a:xfrm rot="-5424400">
                <a:off x="3325" y="3708"/>
                <a:ext cx="169" cy="49"/>
              </a:xfrm>
              <a:custGeom>
                <a:avLst/>
                <a:gdLst/>
                <a:ahLst/>
                <a:cxnLst>
                  <a:cxn ang="0">
                    <a:pos x="19710" y="10800"/>
                  </a:cxn>
                  <a:cxn ang="90">
                    <a:pos x="10800" y="21600"/>
                  </a:cxn>
                  <a:cxn ang="180">
                    <a:pos x="1890" y="10800"/>
                  </a:cxn>
                  <a:cxn ang="270">
                    <a:pos x="1080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3780" y="21600"/>
                    </a:lnTo>
                    <a:lnTo>
                      <a:pt x="178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04494" name="组合 5181"/>
            <p:cNvGrpSpPr/>
            <p:nvPr/>
          </p:nvGrpSpPr>
          <p:grpSpPr>
            <a:xfrm>
              <a:off x="2973" y="1209"/>
              <a:ext cx="348" cy="916"/>
              <a:chOff x="2980" y="1340"/>
              <a:chExt cx="492" cy="916"/>
            </a:xfrm>
          </p:grpSpPr>
          <p:sp>
            <p:nvSpPr>
              <p:cNvPr id="104495" name="直接连接符 5182"/>
              <p:cNvSpPr/>
              <p:nvPr/>
            </p:nvSpPr>
            <p:spPr>
              <a:xfrm>
                <a:off x="2990" y="13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96" name="直接连接符 5183"/>
              <p:cNvSpPr/>
              <p:nvPr/>
            </p:nvSpPr>
            <p:spPr>
              <a:xfrm>
                <a:off x="2980" y="2064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97" name="直接连接符 5184"/>
              <p:cNvSpPr/>
              <p:nvPr/>
            </p:nvSpPr>
            <p:spPr>
              <a:xfrm>
                <a:off x="2992" y="168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98" name="直接连接符 5185"/>
              <p:cNvSpPr/>
              <p:nvPr/>
            </p:nvSpPr>
            <p:spPr>
              <a:xfrm>
                <a:off x="2992" y="1512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499" name="直接连接符 5186"/>
              <p:cNvSpPr/>
              <p:nvPr/>
            </p:nvSpPr>
            <p:spPr>
              <a:xfrm>
                <a:off x="2980" y="2256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500" name="直接连接符 5187"/>
              <p:cNvSpPr/>
              <p:nvPr/>
            </p:nvSpPr>
            <p:spPr>
              <a:xfrm>
                <a:off x="2992" y="1872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4501" name="组合 5188"/>
            <p:cNvGrpSpPr/>
            <p:nvPr/>
          </p:nvGrpSpPr>
          <p:grpSpPr>
            <a:xfrm>
              <a:off x="3648" y="1105"/>
              <a:ext cx="456" cy="924"/>
              <a:chOff x="3648" y="1284"/>
              <a:chExt cx="456" cy="780"/>
            </a:xfrm>
          </p:grpSpPr>
          <p:sp>
            <p:nvSpPr>
              <p:cNvPr id="104502" name="直接连接符 5189"/>
              <p:cNvSpPr/>
              <p:nvPr/>
            </p:nvSpPr>
            <p:spPr>
              <a:xfrm flipV="1">
                <a:off x="3672" y="1752"/>
                <a:ext cx="432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503" name="直接连接符 5190"/>
              <p:cNvSpPr/>
              <p:nvPr/>
            </p:nvSpPr>
            <p:spPr>
              <a:xfrm flipV="1">
                <a:off x="3672" y="1428"/>
                <a:ext cx="432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504" name="直接连接符 5191"/>
              <p:cNvSpPr/>
              <p:nvPr/>
            </p:nvSpPr>
            <p:spPr>
              <a:xfrm flipV="1">
                <a:off x="3672" y="1584"/>
                <a:ext cx="432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505" name="直接连接符 5192"/>
              <p:cNvSpPr/>
              <p:nvPr/>
            </p:nvSpPr>
            <p:spPr>
              <a:xfrm flipV="1">
                <a:off x="3672" y="1284"/>
                <a:ext cx="432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4506" name="直接连接符 5193"/>
              <p:cNvSpPr/>
              <p:nvPr/>
            </p:nvSpPr>
            <p:spPr>
              <a:xfrm flipV="1">
                <a:off x="3648" y="1920"/>
                <a:ext cx="432" cy="144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4507" name="组合 5194"/>
            <p:cNvGrpSpPr/>
            <p:nvPr/>
          </p:nvGrpSpPr>
          <p:grpSpPr>
            <a:xfrm>
              <a:off x="4308" y="1387"/>
              <a:ext cx="156" cy="333"/>
              <a:chOff x="1440" y="2502"/>
              <a:chExt cx="156" cy="333"/>
            </a:xfrm>
          </p:grpSpPr>
          <p:sp>
            <p:nvSpPr>
              <p:cNvPr id="104508" name="任意多边形 5195"/>
              <p:cNvSpPr/>
              <p:nvPr/>
            </p:nvSpPr>
            <p:spPr>
              <a:xfrm>
                <a:off x="1440" y="2664"/>
                <a:ext cx="48" cy="96"/>
              </a:xfrm>
              <a:custGeom>
                <a:avLst/>
                <a:gdLst/>
                <a:ahLst/>
                <a:cxnLst/>
                <a:pathLst>
                  <a:path w="48" h="96">
                    <a:moveTo>
                      <a:pt x="0" y="0"/>
                    </a:moveTo>
                    <a:cubicBezTo>
                      <a:pt x="0" y="0"/>
                      <a:pt x="24" y="48"/>
                      <a:pt x="48" y="96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509" name="文本框 5196"/>
              <p:cNvSpPr txBox="1"/>
              <p:nvPr/>
            </p:nvSpPr>
            <p:spPr>
              <a:xfrm>
                <a:off x="1452" y="2502"/>
                <a:ext cx="144" cy="3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charset="0"/>
                  </a:rPr>
                  <a:t></a:t>
                </a:r>
                <a:endParaRPr lang="en-US" altLang="zh-CN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</p:grpSp>
      <p:graphicFrame>
        <p:nvGraphicFramePr>
          <p:cNvPr id="5231" name="对象 5230"/>
          <p:cNvGraphicFramePr/>
          <p:nvPr/>
        </p:nvGraphicFramePr>
        <p:xfrm>
          <a:off x="452438" y="3509963"/>
          <a:ext cx="35480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" r:id="rId1" imgW="1155700" imgH="203200" progId="Equation.3">
                  <p:embed/>
                </p:oleObj>
              </mc:Choice>
              <mc:Fallback>
                <p:oleObj name="" r:id="rId1" imgW="1155700" imgH="203200" progId="Equation.3">
                  <p:embed/>
                  <p:pic>
                    <p:nvPicPr>
                      <p:cNvPr id="0" name="图片 33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2438" y="3509963"/>
                        <a:ext cx="3548062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3" name="文本框 5232"/>
          <p:cNvSpPr txBox="1"/>
          <p:nvPr/>
        </p:nvSpPr>
        <p:spPr>
          <a:xfrm>
            <a:off x="323850" y="1593850"/>
            <a:ext cx="4038600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若：以单色光垂直入射</a:t>
            </a:r>
            <a:endParaRPr lang="zh-CN" altLang="en-US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234" name="矩形 5233"/>
          <p:cNvSpPr/>
          <p:nvPr/>
        </p:nvSpPr>
        <p:spPr>
          <a:xfrm>
            <a:off x="1255713" y="5635625"/>
            <a:ext cx="257175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A5002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主极大</a:t>
            </a:r>
            <a:r>
              <a:rPr lang="zh-CN" altLang="en-US" dirty="0">
                <a:solidFill>
                  <a:srgbClr val="A50021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明纹</a:t>
            </a:r>
            <a:endParaRPr lang="zh-CN" altLang="en-US" dirty="0">
              <a:solidFill>
                <a:srgbClr val="A5002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235" name="矩形标注 5234"/>
          <p:cNvSpPr/>
          <p:nvPr/>
        </p:nvSpPr>
        <p:spPr>
          <a:xfrm>
            <a:off x="5507038" y="4725988"/>
            <a:ext cx="2576512" cy="576262"/>
          </a:xfrm>
          <a:prstGeom prst="wedgeRectCallout">
            <a:avLst>
              <a:gd name="adj1" fmla="val -109431"/>
              <a:gd name="adj2" fmla="val -180301"/>
            </a:avLst>
          </a:prstGeom>
          <a:noFill/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Clr>
                <a:schemeClr val="bg1"/>
              </a:buClr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光栅衍射公式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3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5124" grpId="0"/>
      <p:bldP spid="5135" grpId="0"/>
      <p:bldP spid="5233" grpId="0" build="p"/>
      <p:bldP spid="5234" grpId="0"/>
      <p:bldP spid="523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226" name="组合 52225"/>
          <p:cNvGrpSpPr/>
          <p:nvPr/>
        </p:nvGrpSpPr>
        <p:grpSpPr>
          <a:xfrm>
            <a:off x="1416050" y="2690813"/>
            <a:ext cx="5975350" cy="1349375"/>
            <a:chOff x="930" y="300"/>
            <a:chExt cx="3764" cy="850"/>
          </a:xfrm>
        </p:grpSpPr>
        <p:grpSp>
          <p:nvGrpSpPr>
            <p:cNvPr id="106498" name="组合 52226"/>
            <p:cNvGrpSpPr/>
            <p:nvPr/>
          </p:nvGrpSpPr>
          <p:grpSpPr>
            <a:xfrm>
              <a:off x="1073" y="354"/>
              <a:ext cx="3089" cy="796"/>
              <a:chOff x="2832" y="432"/>
              <a:chExt cx="2784" cy="712"/>
            </a:xfrm>
          </p:grpSpPr>
          <p:sp>
            <p:nvSpPr>
              <p:cNvPr id="106499" name="直接连接符 52227"/>
              <p:cNvSpPr/>
              <p:nvPr/>
            </p:nvSpPr>
            <p:spPr>
              <a:xfrm>
                <a:off x="2832" y="1144"/>
                <a:ext cx="2784" cy="0"/>
              </a:xfrm>
              <a:prstGeom prst="line">
                <a:avLst/>
              </a:prstGeom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06500" name="组合 52228"/>
              <p:cNvGrpSpPr/>
              <p:nvPr/>
            </p:nvGrpSpPr>
            <p:grpSpPr>
              <a:xfrm>
                <a:off x="2935" y="619"/>
                <a:ext cx="2544" cy="525"/>
                <a:chOff x="1200" y="528"/>
                <a:chExt cx="3648" cy="672"/>
              </a:xfrm>
            </p:grpSpPr>
            <p:sp>
              <p:nvSpPr>
                <p:cNvPr id="106501" name="任意多边形 52229"/>
                <p:cNvSpPr/>
                <p:nvPr/>
              </p:nvSpPr>
              <p:spPr>
                <a:xfrm>
                  <a:off x="1200" y="528"/>
                  <a:ext cx="1824" cy="672"/>
                </a:xfrm>
                <a:custGeom>
                  <a:avLst/>
                  <a:gdLst/>
                  <a:ahLst/>
                  <a:cxnLst/>
                  <a:pathLst>
                    <a:path w="1824" h="672">
                      <a:moveTo>
                        <a:pt x="0" y="576"/>
                      </a:moveTo>
                      <a:cubicBezTo>
                        <a:pt x="56" y="624"/>
                        <a:pt x="112" y="672"/>
                        <a:pt x="192" y="672"/>
                      </a:cubicBezTo>
                      <a:cubicBezTo>
                        <a:pt x="272" y="672"/>
                        <a:pt x="320" y="672"/>
                        <a:pt x="480" y="576"/>
                      </a:cubicBezTo>
                      <a:cubicBezTo>
                        <a:pt x="640" y="480"/>
                        <a:pt x="928" y="192"/>
                        <a:pt x="1152" y="96"/>
                      </a:cubicBezTo>
                      <a:cubicBezTo>
                        <a:pt x="1376" y="0"/>
                        <a:pt x="1600" y="0"/>
                        <a:pt x="1824" y="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02" name="任意多边形 52230"/>
                <p:cNvSpPr/>
                <p:nvPr/>
              </p:nvSpPr>
              <p:spPr>
                <a:xfrm flipH="1">
                  <a:off x="3024" y="528"/>
                  <a:ext cx="1824" cy="672"/>
                </a:xfrm>
                <a:custGeom>
                  <a:avLst/>
                  <a:gdLst/>
                  <a:ahLst/>
                  <a:cxnLst/>
                  <a:pathLst>
                    <a:path w="1824" h="672">
                      <a:moveTo>
                        <a:pt x="0" y="576"/>
                      </a:moveTo>
                      <a:cubicBezTo>
                        <a:pt x="56" y="624"/>
                        <a:pt x="112" y="672"/>
                        <a:pt x="192" y="672"/>
                      </a:cubicBezTo>
                      <a:cubicBezTo>
                        <a:pt x="272" y="672"/>
                        <a:pt x="320" y="672"/>
                        <a:pt x="480" y="576"/>
                      </a:cubicBezTo>
                      <a:cubicBezTo>
                        <a:pt x="640" y="480"/>
                        <a:pt x="928" y="192"/>
                        <a:pt x="1152" y="96"/>
                      </a:cubicBezTo>
                      <a:cubicBezTo>
                        <a:pt x="1376" y="0"/>
                        <a:pt x="1600" y="0"/>
                        <a:pt x="1824" y="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06503" name="直接连接符 52231"/>
              <p:cNvSpPr/>
              <p:nvPr/>
            </p:nvSpPr>
            <p:spPr>
              <a:xfrm flipV="1">
                <a:off x="4207" y="432"/>
                <a:ext cx="0" cy="712"/>
              </a:xfrm>
              <a:prstGeom prst="line">
                <a:avLst/>
              </a:prstGeom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6504" name="组合 52232"/>
            <p:cNvGrpSpPr/>
            <p:nvPr/>
          </p:nvGrpSpPr>
          <p:grpSpPr>
            <a:xfrm>
              <a:off x="2431" y="300"/>
              <a:ext cx="2263" cy="840"/>
              <a:chOff x="2431" y="300"/>
              <a:chExt cx="2263" cy="840"/>
            </a:xfrm>
          </p:grpSpPr>
          <p:sp>
            <p:nvSpPr>
              <p:cNvPr id="106505" name="文本框 52233"/>
              <p:cNvSpPr txBox="1"/>
              <p:nvPr/>
            </p:nvSpPr>
            <p:spPr>
              <a:xfrm>
                <a:off x="2431" y="300"/>
                <a:ext cx="319" cy="2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I</a:t>
                </a:r>
                <a:endPara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06506" name="文本框 52234"/>
              <p:cNvSpPr txBox="1"/>
              <p:nvPr/>
            </p:nvSpPr>
            <p:spPr>
              <a:xfrm>
                <a:off x="3789" y="850"/>
                <a:ext cx="90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sin</a:t>
                </a:r>
                <a:r>
                  <a:rPr lang="zh-CN" altLang="en-US" sz="2400"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charset="0"/>
                  </a:rPr>
                  <a:t></a:t>
                </a:r>
                <a:endParaRPr lang="en-US" altLang="zh-CN" sz="24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06507" name="文本框 52235"/>
            <p:cNvSpPr txBox="1"/>
            <p:nvPr/>
          </p:nvSpPr>
          <p:spPr>
            <a:xfrm>
              <a:off x="930" y="346"/>
              <a:ext cx="122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单缝衍射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52237" name="组合 52236"/>
          <p:cNvGrpSpPr/>
          <p:nvPr/>
        </p:nvGrpSpPr>
        <p:grpSpPr>
          <a:xfrm>
            <a:off x="1416050" y="695325"/>
            <a:ext cx="6313488" cy="1860550"/>
            <a:chOff x="1020" y="1298"/>
            <a:chExt cx="3810" cy="1172"/>
          </a:xfrm>
        </p:grpSpPr>
        <p:grpSp>
          <p:nvGrpSpPr>
            <p:cNvPr id="106509" name="组合 52237"/>
            <p:cNvGrpSpPr/>
            <p:nvPr/>
          </p:nvGrpSpPr>
          <p:grpSpPr>
            <a:xfrm>
              <a:off x="1061" y="1404"/>
              <a:ext cx="3157" cy="888"/>
              <a:chOff x="2832" y="1294"/>
              <a:chExt cx="2784" cy="787"/>
            </a:xfrm>
          </p:grpSpPr>
          <p:sp>
            <p:nvSpPr>
              <p:cNvPr id="106510" name="直接连接符 52238"/>
              <p:cNvSpPr/>
              <p:nvPr/>
            </p:nvSpPr>
            <p:spPr>
              <a:xfrm>
                <a:off x="2832" y="2081"/>
                <a:ext cx="2784" cy="0"/>
              </a:xfrm>
              <a:prstGeom prst="line">
                <a:avLst/>
              </a:prstGeom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511" name="直接连接符 52239"/>
              <p:cNvSpPr/>
              <p:nvPr/>
            </p:nvSpPr>
            <p:spPr>
              <a:xfrm flipV="1">
                <a:off x="4207" y="1294"/>
                <a:ext cx="0" cy="787"/>
              </a:xfrm>
              <a:prstGeom prst="line">
                <a:avLst/>
              </a:prstGeom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6512" name="任意多边形 52240"/>
              <p:cNvSpPr/>
              <p:nvPr/>
            </p:nvSpPr>
            <p:spPr>
              <a:xfrm>
                <a:off x="3485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3" name="任意多边形 52241"/>
              <p:cNvSpPr/>
              <p:nvPr/>
            </p:nvSpPr>
            <p:spPr>
              <a:xfrm>
                <a:off x="4147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4" name="任意多边形 52242"/>
              <p:cNvSpPr/>
              <p:nvPr/>
            </p:nvSpPr>
            <p:spPr>
              <a:xfrm>
                <a:off x="3906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5" name="任意多边形 52243"/>
              <p:cNvSpPr/>
              <p:nvPr/>
            </p:nvSpPr>
            <p:spPr>
              <a:xfrm>
                <a:off x="3691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6" name="任意多边形 52244"/>
              <p:cNvSpPr/>
              <p:nvPr/>
            </p:nvSpPr>
            <p:spPr>
              <a:xfrm>
                <a:off x="2832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7" name="任意多边形 52245"/>
              <p:cNvSpPr/>
              <p:nvPr/>
            </p:nvSpPr>
            <p:spPr>
              <a:xfrm>
                <a:off x="3253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8" name="任意多边形 52246"/>
              <p:cNvSpPr/>
              <p:nvPr/>
            </p:nvSpPr>
            <p:spPr>
              <a:xfrm>
                <a:off x="3038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19" name="任意多边形 52247"/>
              <p:cNvSpPr/>
              <p:nvPr/>
            </p:nvSpPr>
            <p:spPr>
              <a:xfrm>
                <a:off x="5032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0" name="任意多边形 52248"/>
              <p:cNvSpPr/>
              <p:nvPr/>
            </p:nvSpPr>
            <p:spPr>
              <a:xfrm>
                <a:off x="5453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1" name="任意多边形 52249"/>
              <p:cNvSpPr/>
              <p:nvPr/>
            </p:nvSpPr>
            <p:spPr>
              <a:xfrm>
                <a:off x="5238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2" name="任意多边形 52250"/>
              <p:cNvSpPr/>
              <p:nvPr/>
            </p:nvSpPr>
            <p:spPr>
              <a:xfrm>
                <a:off x="4379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3" name="任意多边形 52251"/>
              <p:cNvSpPr/>
              <p:nvPr/>
            </p:nvSpPr>
            <p:spPr>
              <a:xfrm>
                <a:off x="4800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24" name="任意多边形 52252"/>
              <p:cNvSpPr/>
              <p:nvPr/>
            </p:nvSpPr>
            <p:spPr>
              <a:xfrm>
                <a:off x="4585" y="1444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06525" name="组合 52253"/>
              <p:cNvGrpSpPr/>
              <p:nvPr/>
            </p:nvGrpSpPr>
            <p:grpSpPr>
              <a:xfrm>
                <a:off x="3588" y="2044"/>
                <a:ext cx="103" cy="37"/>
                <a:chOff x="1968" y="2496"/>
                <a:chExt cx="144" cy="48"/>
              </a:xfrm>
            </p:grpSpPr>
            <p:sp>
              <p:nvSpPr>
                <p:cNvPr id="106526" name="任意多边形 52254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27" name="任意多边形 52255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28" name="任意多边形 52256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29" name="组合 52257"/>
              <p:cNvGrpSpPr/>
              <p:nvPr/>
            </p:nvGrpSpPr>
            <p:grpSpPr>
              <a:xfrm>
                <a:off x="3373" y="2044"/>
                <a:ext cx="103" cy="37"/>
                <a:chOff x="1968" y="2496"/>
                <a:chExt cx="144" cy="48"/>
              </a:xfrm>
            </p:grpSpPr>
            <p:sp>
              <p:nvSpPr>
                <p:cNvPr id="106530" name="任意多边形 52258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31" name="任意多边形 52259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32" name="任意多边形 52260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33" name="组合 52261"/>
              <p:cNvGrpSpPr/>
              <p:nvPr/>
            </p:nvGrpSpPr>
            <p:grpSpPr>
              <a:xfrm>
                <a:off x="3794" y="2044"/>
                <a:ext cx="103" cy="37"/>
                <a:chOff x="1968" y="2496"/>
                <a:chExt cx="144" cy="48"/>
              </a:xfrm>
            </p:grpSpPr>
            <p:sp>
              <p:nvSpPr>
                <p:cNvPr id="106534" name="任意多边形 52262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35" name="任意多边形 52263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36" name="任意多边形 52264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37" name="组合 52265"/>
              <p:cNvGrpSpPr/>
              <p:nvPr/>
            </p:nvGrpSpPr>
            <p:grpSpPr>
              <a:xfrm>
                <a:off x="3141" y="2044"/>
                <a:ext cx="103" cy="37"/>
                <a:chOff x="1968" y="2496"/>
                <a:chExt cx="144" cy="48"/>
              </a:xfrm>
            </p:grpSpPr>
            <p:sp>
              <p:nvSpPr>
                <p:cNvPr id="106538" name="任意多边形 52266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39" name="任意多边形 52267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40" name="任意多边形 52268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41" name="组合 52269"/>
              <p:cNvGrpSpPr/>
              <p:nvPr/>
            </p:nvGrpSpPr>
            <p:grpSpPr>
              <a:xfrm>
                <a:off x="4018" y="2044"/>
                <a:ext cx="103" cy="37"/>
                <a:chOff x="1968" y="2496"/>
                <a:chExt cx="144" cy="48"/>
              </a:xfrm>
            </p:grpSpPr>
            <p:sp>
              <p:nvSpPr>
                <p:cNvPr id="106542" name="任意多边形 52270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43" name="任意多边形 52271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44" name="任意多边形 52272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45" name="组合 52273"/>
              <p:cNvGrpSpPr/>
              <p:nvPr/>
            </p:nvGrpSpPr>
            <p:grpSpPr>
              <a:xfrm>
                <a:off x="2935" y="2044"/>
                <a:ext cx="103" cy="37"/>
                <a:chOff x="1968" y="2496"/>
                <a:chExt cx="144" cy="48"/>
              </a:xfrm>
            </p:grpSpPr>
            <p:sp>
              <p:nvSpPr>
                <p:cNvPr id="106546" name="任意多边形 52274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47" name="任意多边形 52275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48" name="任意多边形 52276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49" name="组合 52277"/>
              <p:cNvGrpSpPr/>
              <p:nvPr/>
            </p:nvGrpSpPr>
            <p:grpSpPr>
              <a:xfrm>
                <a:off x="4276" y="2044"/>
                <a:ext cx="103" cy="37"/>
                <a:chOff x="1968" y="2496"/>
                <a:chExt cx="144" cy="48"/>
              </a:xfrm>
            </p:grpSpPr>
            <p:sp>
              <p:nvSpPr>
                <p:cNvPr id="106550" name="任意多边形 52278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51" name="任意多边形 52279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52" name="任意多边形 52280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53" name="组合 52281"/>
              <p:cNvGrpSpPr/>
              <p:nvPr/>
            </p:nvGrpSpPr>
            <p:grpSpPr>
              <a:xfrm>
                <a:off x="4482" y="2044"/>
                <a:ext cx="103" cy="37"/>
                <a:chOff x="1968" y="2496"/>
                <a:chExt cx="144" cy="48"/>
              </a:xfrm>
            </p:grpSpPr>
            <p:sp>
              <p:nvSpPr>
                <p:cNvPr id="106554" name="任意多边形 52282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55" name="任意多边形 52283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56" name="任意多边形 52284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57" name="组合 52285"/>
              <p:cNvGrpSpPr/>
              <p:nvPr/>
            </p:nvGrpSpPr>
            <p:grpSpPr>
              <a:xfrm>
                <a:off x="4697" y="2044"/>
                <a:ext cx="103" cy="37"/>
                <a:chOff x="1968" y="2496"/>
                <a:chExt cx="144" cy="48"/>
              </a:xfrm>
            </p:grpSpPr>
            <p:sp>
              <p:nvSpPr>
                <p:cNvPr id="106558" name="任意多边形 52286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59" name="任意多边形 52287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60" name="任意多边形 52288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61" name="组合 52289"/>
              <p:cNvGrpSpPr/>
              <p:nvPr/>
            </p:nvGrpSpPr>
            <p:grpSpPr>
              <a:xfrm>
                <a:off x="4929" y="2044"/>
                <a:ext cx="103" cy="37"/>
                <a:chOff x="1968" y="2496"/>
                <a:chExt cx="144" cy="48"/>
              </a:xfrm>
            </p:grpSpPr>
            <p:sp>
              <p:nvSpPr>
                <p:cNvPr id="106562" name="任意多边形 52290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63" name="任意多边形 52291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64" name="任意多边形 52292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65" name="组合 52293"/>
              <p:cNvGrpSpPr/>
              <p:nvPr/>
            </p:nvGrpSpPr>
            <p:grpSpPr>
              <a:xfrm>
                <a:off x="5135" y="2044"/>
                <a:ext cx="103" cy="37"/>
                <a:chOff x="1968" y="2496"/>
                <a:chExt cx="144" cy="48"/>
              </a:xfrm>
            </p:grpSpPr>
            <p:sp>
              <p:nvSpPr>
                <p:cNvPr id="106566" name="任意多边形 52294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67" name="任意多边形 52295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68" name="任意多边形 52296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569" name="组合 52297"/>
              <p:cNvGrpSpPr/>
              <p:nvPr/>
            </p:nvGrpSpPr>
            <p:grpSpPr>
              <a:xfrm>
                <a:off x="5341" y="2044"/>
                <a:ext cx="103" cy="37"/>
                <a:chOff x="1968" y="2496"/>
                <a:chExt cx="144" cy="48"/>
              </a:xfrm>
            </p:grpSpPr>
            <p:sp>
              <p:nvSpPr>
                <p:cNvPr id="106570" name="任意多边形 52298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71" name="任意多边形 52299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572" name="任意多边形 52300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106573" name="组合 52301"/>
            <p:cNvGrpSpPr/>
            <p:nvPr/>
          </p:nvGrpSpPr>
          <p:grpSpPr>
            <a:xfrm>
              <a:off x="2449" y="1298"/>
              <a:ext cx="2381" cy="1172"/>
              <a:chOff x="4008" y="1776"/>
              <a:chExt cx="2100" cy="1039"/>
            </a:xfrm>
          </p:grpSpPr>
          <p:sp>
            <p:nvSpPr>
              <p:cNvPr id="106574" name="文本框 52302"/>
              <p:cNvSpPr txBox="1"/>
              <p:nvPr/>
            </p:nvSpPr>
            <p:spPr>
              <a:xfrm>
                <a:off x="4008" y="1776"/>
                <a:ext cx="288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I</a:t>
                </a:r>
                <a:endParaRPr lang="en-US" altLang="zh-CN" sz="20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06575" name="文本框 52303"/>
              <p:cNvSpPr txBox="1"/>
              <p:nvPr/>
            </p:nvSpPr>
            <p:spPr>
              <a:xfrm>
                <a:off x="5292" y="2592"/>
                <a:ext cx="816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sin</a:t>
                </a:r>
                <a:r>
                  <a:rPr lang="zh-CN" altLang="en-US" sz="2000"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charset="0"/>
                  </a:rPr>
                  <a:t></a:t>
                </a:r>
                <a:endParaRPr lang="en-US" altLang="zh-CN" sz="20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06576" name="组合 52304"/>
            <p:cNvGrpSpPr/>
            <p:nvPr/>
          </p:nvGrpSpPr>
          <p:grpSpPr>
            <a:xfrm>
              <a:off x="2109" y="1582"/>
              <a:ext cx="1013" cy="745"/>
              <a:chOff x="3708" y="2028"/>
              <a:chExt cx="894" cy="660"/>
            </a:xfrm>
          </p:grpSpPr>
          <p:sp>
            <p:nvSpPr>
              <p:cNvPr id="106577" name="直接连接符 52305"/>
              <p:cNvSpPr/>
              <p:nvPr/>
            </p:nvSpPr>
            <p:spPr>
              <a:xfrm>
                <a:off x="4398" y="2028"/>
                <a:ext cx="0" cy="62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578" name="直接连接符 52306"/>
              <p:cNvSpPr/>
              <p:nvPr/>
            </p:nvSpPr>
            <p:spPr>
              <a:xfrm>
                <a:off x="4602" y="2064"/>
                <a:ext cx="0" cy="62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579" name="直接连接符 52307"/>
              <p:cNvSpPr/>
              <p:nvPr/>
            </p:nvSpPr>
            <p:spPr>
              <a:xfrm>
                <a:off x="3924" y="2046"/>
                <a:ext cx="0" cy="62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580" name="直接连接符 52308"/>
              <p:cNvSpPr/>
              <p:nvPr/>
            </p:nvSpPr>
            <p:spPr>
              <a:xfrm>
                <a:off x="3708" y="2052"/>
                <a:ext cx="0" cy="62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06581" name="组合 52309"/>
            <p:cNvGrpSpPr/>
            <p:nvPr/>
          </p:nvGrpSpPr>
          <p:grpSpPr>
            <a:xfrm>
              <a:off x="1891" y="2246"/>
              <a:ext cx="1592" cy="193"/>
              <a:chOff x="3516" y="2616"/>
              <a:chExt cx="1404" cy="171"/>
            </a:xfrm>
          </p:grpSpPr>
          <p:sp>
            <p:nvSpPr>
              <p:cNvPr id="106582" name="文本框 52310"/>
              <p:cNvSpPr txBox="1"/>
              <p:nvPr/>
            </p:nvSpPr>
            <p:spPr>
              <a:xfrm>
                <a:off x="4440" y="2628"/>
                <a:ext cx="480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1200" i="1">
                    <a:latin typeface="Times New Roman" panose="02020603050405020304" pitchFamily="18" charset="0"/>
                    <a:ea typeface="楷体_GB2312" panose="02010609030101010101" pitchFamily="49" charset="-122"/>
                    <a:sym typeface="Symbol" panose="05050102010706020507" pitchFamily="18" charset="2"/>
                  </a:rPr>
                  <a:t>2/d</a:t>
                </a:r>
                <a:endParaRPr lang="en-US" altLang="zh-CN" sz="1200" i="1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106583" name="组合 52311"/>
              <p:cNvGrpSpPr/>
              <p:nvPr/>
            </p:nvGrpSpPr>
            <p:grpSpPr>
              <a:xfrm>
                <a:off x="3516" y="2616"/>
                <a:ext cx="1212" cy="171"/>
                <a:chOff x="3516" y="2616"/>
                <a:chExt cx="1212" cy="171"/>
              </a:xfrm>
            </p:grpSpPr>
            <p:sp>
              <p:nvSpPr>
                <p:cNvPr id="106584" name="文本框 52312"/>
                <p:cNvSpPr txBox="1"/>
                <p:nvPr/>
              </p:nvSpPr>
              <p:spPr>
                <a:xfrm>
                  <a:off x="4080" y="2616"/>
                  <a:ext cx="336" cy="17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  <a:buClr>
                      <a:schemeClr val="bg1"/>
                    </a:buClr>
                  </a:pPr>
                  <a:r>
                    <a:rPr lang="en-US" altLang="zh-CN" sz="1400">
                      <a:latin typeface="Times New Roman" panose="02020603050405020304" pitchFamily="18" charset="0"/>
                      <a:ea typeface="楷体_GB2312" panose="02010609030101010101" pitchFamily="49" charset="-122"/>
                    </a:rPr>
                    <a:t>0</a:t>
                  </a:r>
                  <a:endParaRPr lang="en-US" altLang="zh-CN" sz="1400">
                    <a:latin typeface="Times New Roman" panose="02020603050405020304" pitchFamily="18" charset="0"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06585" name="文本框 52313"/>
                <p:cNvSpPr txBox="1"/>
                <p:nvPr/>
              </p:nvSpPr>
              <p:spPr>
                <a:xfrm>
                  <a:off x="4248" y="2622"/>
                  <a:ext cx="480" cy="1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  <a:buClr>
                      <a:schemeClr val="bg1"/>
                    </a:buClr>
                  </a:pPr>
                  <a:r>
                    <a:rPr lang="en-US" altLang="zh-CN" sz="1200" i="1" dirty="0"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</a:t>
                  </a:r>
                  <a:r>
                    <a:rPr lang="en-US" altLang="zh-CN" sz="1200" i="1"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/d</a:t>
                  </a:r>
                  <a:endParaRPr lang="en-US" altLang="zh-CN" sz="1200" i="1">
                    <a:latin typeface="Times New Roman" panose="02020603050405020304" pitchFamily="18" charset="0"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06586" name="文本框 52314"/>
                <p:cNvSpPr txBox="1"/>
                <p:nvPr/>
              </p:nvSpPr>
              <p:spPr>
                <a:xfrm>
                  <a:off x="3762" y="2622"/>
                  <a:ext cx="480" cy="1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  <a:buClr>
                      <a:schemeClr val="bg1"/>
                    </a:buClr>
                  </a:pPr>
                  <a:r>
                    <a:rPr lang="en-US" altLang="zh-CN" sz="1200" i="1"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-/d</a:t>
                  </a:r>
                  <a:endParaRPr lang="en-US" altLang="zh-CN" sz="1200" i="1">
                    <a:latin typeface="Times New Roman" panose="02020603050405020304" pitchFamily="18" charset="0"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06587" name="文本框 52315"/>
                <p:cNvSpPr txBox="1"/>
                <p:nvPr/>
              </p:nvSpPr>
              <p:spPr>
                <a:xfrm>
                  <a:off x="3516" y="2622"/>
                  <a:ext cx="480" cy="1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  <a:buClr>
                      <a:schemeClr val="bg1"/>
                    </a:buClr>
                  </a:pPr>
                  <a:r>
                    <a:rPr lang="en-US" altLang="zh-CN" sz="1200" i="1"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-2/d</a:t>
                  </a:r>
                  <a:endParaRPr lang="en-US" altLang="zh-CN" sz="1200" i="1">
                    <a:latin typeface="Times New Roman" panose="02020603050405020304" pitchFamily="18" charset="0"/>
                    <a:ea typeface="楷体_GB2312" panose="02010609030101010101" pitchFamily="49" charset="-122"/>
                  </a:endParaRPr>
                </a:p>
              </p:txBody>
            </p:sp>
          </p:grpSp>
        </p:grpSp>
        <p:sp>
          <p:nvSpPr>
            <p:cNvPr id="106588" name="文本框 52316"/>
            <p:cNvSpPr txBox="1"/>
            <p:nvPr/>
          </p:nvSpPr>
          <p:spPr>
            <a:xfrm>
              <a:off x="1020" y="1298"/>
              <a:ext cx="136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000" dirty="0">
                  <a:solidFill>
                    <a:srgbClr val="FF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多缝干涉</a:t>
              </a:r>
              <a:endParaRPr lang="zh-CN" altLang="en-US" sz="20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52318" name="组合 52317"/>
          <p:cNvGrpSpPr/>
          <p:nvPr/>
        </p:nvGrpSpPr>
        <p:grpSpPr>
          <a:xfrm>
            <a:off x="1563688" y="4508500"/>
            <a:ext cx="5329237" cy="1514475"/>
            <a:chOff x="985" y="2704"/>
            <a:chExt cx="3357" cy="954"/>
          </a:xfrm>
        </p:grpSpPr>
        <p:grpSp>
          <p:nvGrpSpPr>
            <p:cNvPr id="106590" name="组合 52318"/>
            <p:cNvGrpSpPr/>
            <p:nvPr/>
          </p:nvGrpSpPr>
          <p:grpSpPr>
            <a:xfrm>
              <a:off x="1101" y="2822"/>
              <a:ext cx="3067" cy="836"/>
              <a:chOff x="1200" y="528"/>
              <a:chExt cx="3648" cy="672"/>
            </a:xfrm>
          </p:grpSpPr>
          <p:sp>
            <p:nvSpPr>
              <p:cNvPr id="106591" name="任意多边形 52319"/>
              <p:cNvSpPr/>
              <p:nvPr/>
            </p:nvSpPr>
            <p:spPr>
              <a:xfrm>
                <a:off x="1200" y="528"/>
                <a:ext cx="1824" cy="672"/>
              </a:xfrm>
              <a:custGeom>
                <a:avLst/>
                <a:gdLst/>
                <a:ahLst/>
                <a:cxnLst/>
                <a:pathLst>
                  <a:path w="1824" h="672">
                    <a:moveTo>
                      <a:pt x="0" y="576"/>
                    </a:moveTo>
                    <a:cubicBezTo>
                      <a:pt x="56" y="624"/>
                      <a:pt x="112" y="672"/>
                      <a:pt x="192" y="672"/>
                    </a:cubicBezTo>
                    <a:cubicBezTo>
                      <a:pt x="272" y="672"/>
                      <a:pt x="320" y="672"/>
                      <a:pt x="480" y="576"/>
                    </a:cubicBezTo>
                    <a:cubicBezTo>
                      <a:pt x="640" y="480"/>
                      <a:pt x="928" y="192"/>
                      <a:pt x="1152" y="96"/>
                    </a:cubicBezTo>
                    <a:cubicBezTo>
                      <a:pt x="1376" y="0"/>
                      <a:pt x="1600" y="0"/>
                      <a:pt x="1824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92" name="任意多边形 52320"/>
              <p:cNvSpPr/>
              <p:nvPr/>
            </p:nvSpPr>
            <p:spPr>
              <a:xfrm flipH="1">
                <a:off x="3024" y="528"/>
                <a:ext cx="1824" cy="672"/>
              </a:xfrm>
              <a:custGeom>
                <a:avLst/>
                <a:gdLst/>
                <a:ahLst/>
                <a:cxnLst/>
                <a:pathLst>
                  <a:path w="1824" h="672">
                    <a:moveTo>
                      <a:pt x="0" y="576"/>
                    </a:moveTo>
                    <a:cubicBezTo>
                      <a:pt x="56" y="624"/>
                      <a:pt x="112" y="672"/>
                      <a:pt x="192" y="672"/>
                    </a:cubicBezTo>
                    <a:cubicBezTo>
                      <a:pt x="272" y="672"/>
                      <a:pt x="320" y="672"/>
                      <a:pt x="480" y="576"/>
                    </a:cubicBezTo>
                    <a:cubicBezTo>
                      <a:pt x="640" y="480"/>
                      <a:pt x="928" y="192"/>
                      <a:pt x="1152" y="96"/>
                    </a:cubicBezTo>
                    <a:cubicBezTo>
                      <a:pt x="1376" y="0"/>
                      <a:pt x="1600" y="0"/>
                      <a:pt x="1824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6593" name="直接连接符 52321"/>
            <p:cNvSpPr/>
            <p:nvPr/>
          </p:nvSpPr>
          <p:spPr>
            <a:xfrm flipV="1">
              <a:off x="2643" y="2704"/>
              <a:ext cx="0" cy="93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6594" name="直接连接符 52322"/>
            <p:cNvSpPr/>
            <p:nvPr/>
          </p:nvSpPr>
          <p:spPr>
            <a:xfrm>
              <a:off x="985" y="3654"/>
              <a:ext cx="335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6595" name="组合 52323"/>
            <p:cNvGrpSpPr/>
            <p:nvPr/>
          </p:nvGrpSpPr>
          <p:grpSpPr>
            <a:xfrm>
              <a:off x="985" y="2822"/>
              <a:ext cx="3233" cy="836"/>
              <a:chOff x="2832" y="2306"/>
              <a:chExt cx="2681" cy="637"/>
            </a:xfrm>
          </p:grpSpPr>
          <p:sp>
            <p:nvSpPr>
              <p:cNvPr id="106596" name="任意多边形 52324"/>
              <p:cNvSpPr/>
              <p:nvPr/>
            </p:nvSpPr>
            <p:spPr>
              <a:xfrm>
                <a:off x="3485" y="2568"/>
                <a:ext cx="69" cy="375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97" name="任意多边形 52325"/>
              <p:cNvSpPr/>
              <p:nvPr/>
            </p:nvSpPr>
            <p:spPr>
              <a:xfrm>
                <a:off x="4147" y="2306"/>
                <a:ext cx="103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98" name="任意多边形 52326"/>
              <p:cNvSpPr/>
              <p:nvPr/>
            </p:nvSpPr>
            <p:spPr>
              <a:xfrm>
                <a:off x="3906" y="2306"/>
                <a:ext cx="95" cy="637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99" name="任意多边形 52327"/>
              <p:cNvSpPr/>
              <p:nvPr/>
            </p:nvSpPr>
            <p:spPr>
              <a:xfrm>
                <a:off x="3691" y="2381"/>
                <a:ext cx="103" cy="56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0" name="任意多边形 52328"/>
              <p:cNvSpPr/>
              <p:nvPr/>
            </p:nvSpPr>
            <p:spPr>
              <a:xfrm>
                <a:off x="2832" y="2831"/>
                <a:ext cx="69" cy="11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1" name="任意多边形 52329"/>
              <p:cNvSpPr/>
              <p:nvPr/>
            </p:nvSpPr>
            <p:spPr>
              <a:xfrm>
                <a:off x="3253" y="2831"/>
                <a:ext cx="95" cy="11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2" name="任意多边形 52330"/>
              <p:cNvSpPr/>
              <p:nvPr/>
            </p:nvSpPr>
            <p:spPr>
              <a:xfrm>
                <a:off x="5453" y="2831"/>
                <a:ext cx="60" cy="11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3" name="任意多边形 52331"/>
              <p:cNvSpPr/>
              <p:nvPr/>
            </p:nvSpPr>
            <p:spPr>
              <a:xfrm>
                <a:off x="5032" y="2831"/>
                <a:ext cx="103" cy="11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4" name="任意多边形 52332"/>
              <p:cNvSpPr/>
              <p:nvPr/>
            </p:nvSpPr>
            <p:spPr>
              <a:xfrm>
                <a:off x="4379" y="2306"/>
                <a:ext cx="68" cy="618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5" name="任意多边形 52333"/>
              <p:cNvSpPr/>
              <p:nvPr/>
            </p:nvSpPr>
            <p:spPr>
              <a:xfrm>
                <a:off x="4817" y="2568"/>
                <a:ext cx="77" cy="375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606" name="任意多边形 52334"/>
              <p:cNvSpPr/>
              <p:nvPr/>
            </p:nvSpPr>
            <p:spPr>
              <a:xfrm>
                <a:off x="4585" y="2381"/>
                <a:ext cx="103" cy="562"/>
              </a:xfrm>
              <a:custGeom>
                <a:avLst/>
                <a:gdLst/>
                <a:ahLst/>
                <a:cxnLst/>
                <a:pathLst>
                  <a:path w="144" h="816">
                    <a:moveTo>
                      <a:pt x="0" y="816"/>
                    </a:moveTo>
                    <a:cubicBezTo>
                      <a:pt x="36" y="408"/>
                      <a:pt x="72" y="0"/>
                      <a:pt x="96" y="0"/>
                    </a:cubicBezTo>
                    <a:cubicBezTo>
                      <a:pt x="120" y="0"/>
                      <a:pt x="136" y="680"/>
                      <a:pt x="144" y="816"/>
                    </a:cubicBezTo>
                  </a:path>
                </a:pathLst>
              </a:custGeom>
              <a:noFill/>
              <a:ln w="28575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06607" name="组合 52335"/>
              <p:cNvGrpSpPr/>
              <p:nvPr/>
            </p:nvGrpSpPr>
            <p:grpSpPr>
              <a:xfrm>
                <a:off x="3588" y="2906"/>
                <a:ext cx="103" cy="37"/>
                <a:chOff x="1968" y="2496"/>
                <a:chExt cx="144" cy="48"/>
              </a:xfrm>
            </p:grpSpPr>
            <p:sp>
              <p:nvSpPr>
                <p:cNvPr id="106608" name="任意多边形 52336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09" name="任意多边形 52337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10" name="任意多边形 52338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11" name="组合 52339"/>
              <p:cNvGrpSpPr/>
              <p:nvPr/>
            </p:nvGrpSpPr>
            <p:grpSpPr>
              <a:xfrm>
                <a:off x="3373" y="2906"/>
                <a:ext cx="103" cy="37"/>
                <a:chOff x="1968" y="2496"/>
                <a:chExt cx="144" cy="48"/>
              </a:xfrm>
            </p:grpSpPr>
            <p:sp>
              <p:nvSpPr>
                <p:cNvPr id="106612" name="任意多边形 52340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13" name="任意多边形 52341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14" name="任意多边形 52342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15" name="组合 52343"/>
              <p:cNvGrpSpPr/>
              <p:nvPr/>
            </p:nvGrpSpPr>
            <p:grpSpPr>
              <a:xfrm>
                <a:off x="3794" y="2906"/>
                <a:ext cx="103" cy="37"/>
                <a:chOff x="1968" y="2496"/>
                <a:chExt cx="144" cy="48"/>
              </a:xfrm>
            </p:grpSpPr>
            <p:sp>
              <p:nvSpPr>
                <p:cNvPr id="106616" name="任意多边形 52344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17" name="任意多边形 52345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18" name="任意多边形 52346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19" name="组合 52347"/>
              <p:cNvGrpSpPr/>
              <p:nvPr/>
            </p:nvGrpSpPr>
            <p:grpSpPr>
              <a:xfrm>
                <a:off x="3141" y="2906"/>
                <a:ext cx="103" cy="37"/>
                <a:chOff x="1968" y="2496"/>
                <a:chExt cx="144" cy="48"/>
              </a:xfrm>
            </p:grpSpPr>
            <p:sp>
              <p:nvSpPr>
                <p:cNvPr id="106620" name="任意多边形 52348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21" name="任意多边形 52349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22" name="任意多边形 52350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23" name="组合 52351"/>
              <p:cNvGrpSpPr/>
              <p:nvPr/>
            </p:nvGrpSpPr>
            <p:grpSpPr>
              <a:xfrm>
                <a:off x="4018" y="2906"/>
                <a:ext cx="103" cy="37"/>
                <a:chOff x="1968" y="2496"/>
                <a:chExt cx="144" cy="48"/>
              </a:xfrm>
            </p:grpSpPr>
            <p:sp>
              <p:nvSpPr>
                <p:cNvPr id="106624" name="任意多边形 52352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25" name="任意多边形 52353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26" name="任意多边形 52354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27" name="组合 52355"/>
              <p:cNvGrpSpPr/>
              <p:nvPr/>
            </p:nvGrpSpPr>
            <p:grpSpPr>
              <a:xfrm>
                <a:off x="2935" y="2906"/>
                <a:ext cx="103" cy="37"/>
                <a:chOff x="1968" y="2496"/>
                <a:chExt cx="144" cy="48"/>
              </a:xfrm>
            </p:grpSpPr>
            <p:sp>
              <p:nvSpPr>
                <p:cNvPr id="106628" name="任意多边形 52356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29" name="任意多边形 52357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30" name="任意多边形 52358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31" name="组合 52359"/>
              <p:cNvGrpSpPr/>
              <p:nvPr/>
            </p:nvGrpSpPr>
            <p:grpSpPr>
              <a:xfrm>
                <a:off x="4276" y="2906"/>
                <a:ext cx="103" cy="37"/>
                <a:chOff x="1968" y="2496"/>
                <a:chExt cx="144" cy="48"/>
              </a:xfrm>
            </p:grpSpPr>
            <p:sp>
              <p:nvSpPr>
                <p:cNvPr id="106632" name="任意多边形 52360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33" name="任意多边形 52361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34" name="任意多边形 52362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35" name="组合 52363"/>
              <p:cNvGrpSpPr/>
              <p:nvPr/>
            </p:nvGrpSpPr>
            <p:grpSpPr>
              <a:xfrm>
                <a:off x="4482" y="2906"/>
                <a:ext cx="103" cy="37"/>
                <a:chOff x="1968" y="2496"/>
                <a:chExt cx="144" cy="48"/>
              </a:xfrm>
            </p:grpSpPr>
            <p:sp>
              <p:nvSpPr>
                <p:cNvPr id="106636" name="任意多边形 52364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37" name="任意多边形 52365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38" name="任意多边形 52366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39" name="组合 52367"/>
              <p:cNvGrpSpPr/>
              <p:nvPr/>
            </p:nvGrpSpPr>
            <p:grpSpPr>
              <a:xfrm>
                <a:off x="4697" y="2906"/>
                <a:ext cx="103" cy="37"/>
                <a:chOff x="1968" y="2496"/>
                <a:chExt cx="144" cy="48"/>
              </a:xfrm>
            </p:grpSpPr>
            <p:sp>
              <p:nvSpPr>
                <p:cNvPr id="106640" name="任意多边形 52368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41" name="任意多边形 52369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42" name="任意多边形 52370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43" name="组合 52371"/>
              <p:cNvGrpSpPr/>
              <p:nvPr/>
            </p:nvGrpSpPr>
            <p:grpSpPr>
              <a:xfrm>
                <a:off x="4929" y="2906"/>
                <a:ext cx="103" cy="37"/>
                <a:chOff x="1968" y="2496"/>
                <a:chExt cx="144" cy="48"/>
              </a:xfrm>
            </p:grpSpPr>
            <p:sp>
              <p:nvSpPr>
                <p:cNvPr id="106644" name="任意多边形 52372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45" name="任意多边形 52373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46" name="任意多边形 52374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47" name="组合 52375"/>
              <p:cNvGrpSpPr/>
              <p:nvPr/>
            </p:nvGrpSpPr>
            <p:grpSpPr>
              <a:xfrm>
                <a:off x="5135" y="2906"/>
                <a:ext cx="103" cy="37"/>
                <a:chOff x="1968" y="2496"/>
                <a:chExt cx="144" cy="48"/>
              </a:xfrm>
            </p:grpSpPr>
            <p:sp>
              <p:nvSpPr>
                <p:cNvPr id="106648" name="任意多边形 52376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49" name="任意多边形 52377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50" name="任意多边形 52378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06651" name="组合 52379"/>
              <p:cNvGrpSpPr/>
              <p:nvPr/>
            </p:nvGrpSpPr>
            <p:grpSpPr>
              <a:xfrm>
                <a:off x="5341" y="2906"/>
                <a:ext cx="103" cy="37"/>
                <a:chOff x="1968" y="2496"/>
                <a:chExt cx="144" cy="48"/>
              </a:xfrm>
            </p:grpSpPr>
            <p:sp>
              <p:nvSpPr>
                <p:cNvPr id="106652" name="任意多边形 52380"/>
                <p:cNvSpPr/>
                <p:nvPr/>
              </p:nvSpPr>
              <p:spPr>
                <a:xfrm>
                  <a:off x="1968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53" name="任意多边形 52381"/>
                <p:cNvSpPr/>
                <p:nvPr/>
              </p:nvSpPr>
              <p:spPr>
                <a:xfrm>
                  <a:off x="2016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6654" name="任意多边形 52382"/>
                <p:cNvSpPr/>
                <p:nvPr/>
              </p:nvSpPr>
              <p:spPr>
                <a:xfrm>
                  <a:off x="2064" y="2496"/>
                  <a:ext cx="48" cy="48"/>
                </a:xfrm>
                <a:custGeom>
                  <a:avLst/>
                  <a:gdLst/>
                  <a:ahLst/>
                  <a:cxnLst/>
                  <a:pathLst>
                    <a:path w="144" h="816">
                      <a:moveTo>
                        <a:pt x="0" y="816"/>
                      </a:moveTo>
                      <a:cubicBezTo>
                        <a:pt x="36" y="408"/>
                        <a:pt x="72" y="0"/>
                        <a:pt x="96" y="0"/>
                      </a:cubicBezTo>
                      <a:cubicBezTo>
                        <a:pt x="120" y="0"/>
                        <a:pt x="136" y="680"/>
                        <a:pt x="144" y="81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06655" name="文本框 52383"/>
            <p:cNvSpPr txBox="1"/>
            <p:nvPr/>
          </p:nvSpPr>
          <p:spPr>
            <a:xfrm>
              <a:off x="1043" y="2882"/>
              <a:ext cx="81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光栅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52385" name="文本框 52384"/>
          <p:cNvSpPr txBox="1"/>
          <p:nvPr/>
        </p:nvSpPr>
        <p:spPr>
          <a:xfrm>
            <a:off x="6675438" y="5645150"/>
            <a:ext cx="14366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400">
                <a:latin typeface="Times New Roman" panose="02020603050405020304" pitchFamily="18" charset="0"/>
                <a:ea typeface="楷体_GB2312" panose="02010609030101010101" pitchFamily="49" charset="-122"/>
              </a:rPr>
              <a:t>sin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charset="0"/>
              </a:rPr>
              <a:t></a:t>
            </a:r>
            <a:endParaRPr lang="en-US" altLang="zh-CN" sz="240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279400" y="127000"/>
            <a:ext cx="579120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kern="1200" cap="none" spc="0" normalizeH="0" baseline="0" noProof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kern="1200" cap="none" spc="0" normalizeH="0" baseline="0" noProof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单缝衍射对光强分布的影响</a:t>
            </a:r>
            <a:endParaRPr kumimoji="0" lang="en-US" kern="1200" cap="none" spc="0" normalizeH="0" baseline="0" noProof="0"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712" name="文本框 27711"/>
          <p:cNvSpPr txBox="1"/>
          <p:nvPr/>
        </p:nvSpPr>
        <p:spPr>
          <a:xfrm>
            <a:off x="806450" y="6192838"/>
            <a:ext cx="7200900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光栅衍射：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多缝干涉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单缝衍射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的叠加效果。</a:t>
            </a:r>
            <a:endParaRPr lang="zh-CN" altLang="en-US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712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85" grpId="0"/>
      <p:bldP spid="2771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54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184150"/>
            <a:ext cx="8763000" cy="545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90500" y="5764213"/>
            <a:ext cx="8763000" cy="9525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条纹特点：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明条纹很亮很窄，相邻明纹间的暗区很宽，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衍射图样十分清晰</a:t>
            </a: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250825" y="25400"/>
            <a:ext cx="24495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kern="1200" cap="none" spc="0" normalizeH="0" baseline="0" noProof="1" dirty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4.暗纹条件*</a:t>
            </a:r>
            <a:r>
              <a:rPr kumimoji="0" lang="zh-CN" altLang="en-US" kern="1200" cap="none" spc="0" normalizeH="0" baseline="0" noProof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kern="1200" cap="none" spc="0" normalizeH="0" baseline="0" noProof="0"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7522" name="Group 3"/>
          <p:cNvGrpSpPr/>
          <p:nvPr/>
        </p:nvGrpSpPr>
        <p:grpSpPr>
          <a:xfrm>
            <a:off x="828675" y="406400"/>
            <a:ext cx="6838950" cy="1531938"/>
            <a:chOff x="0" y="0"/>
            <a:chExt cx="4308" cy="965"/>
          </a:xfrm>
        </p:grpSpPr>
        <p:sp>
          <p:nvSpPr>
            <p:cNvPr id="107523" name="Rectangle 4"/>
            <p:cNvSpPr/>
            <p:nvPr/>
          </p:nvSpPr>
          <p:spPr>
            <a:xfrm>
              <a:off x="0" y="61"/>
              <a:ext cx="4308" cy="896"/>
            </a:xfrm>
            <a:prstGeom prst="rect">
              <a:avLst/>
            </a:prstGeom>
            <a:gradFill rotWithShape="0">
              <a:gsLst>
                <a:gs pos="0">
                  <a:srgbClr val="FFF3FF"/>
                </a:gs>
                <a:gs pos="50000">
                  <a:srgbClr val="FFFFFF"/>
                </a:gs>
                <a:gs pos="100000">
                  <a:srgbClr val="FFF3FF"/>
                </a:gs>
              </a:gsLst>
              <a:lin ang="5400000" scaled="1"/>
              <a:tileRect/>
            </a:gradFill>
            <a:ln w="19050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7524" name="Object 5"/>
            <p:cNvGraphicFramePr>
              <a:graphicFrameLocks noChangeAspect="1"/>
            </p:cNvGraphicFramePr>
            <p:nvPr/>
          </p:nvGraphicFramePr>
          <p:xfrm>
            <a:off x="1361" y="0"/>
            <a:ext cx="2753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1" name="" r:id="rId1" imgW="1472565" imgH="393700" progId="Equation.DSMT4">
                    <p:embed/>
                  </p:oleObj>
                </mc:Choice>
                <mc:Fallback>
                  <p:oleObj name="" r:id="rId1" imgW="1472565" imgH="393700" progId="Equation.DSMT4">
                    <p:embed/>
                    <p:pic>
                      <p:nvPicPr>
                        <p:cNvPr id="0" name="图片 340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61" y="0"/>
                          <a:ext cx="2753" cy="6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5" name="Text Box 6"/>
            <p:cNvSpPr txBox="1"/>
            <p:nvPr/>
          </p:nvSpPr>
          <p:spPr>
            <a:xfrm>
              <a:off x="136" y="225"/>
              <a:ext cx="1088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暗条纹位置满足</a:t>
              </a: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:</a:t>
              </a:r>
              <a:endPara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7526" name="Object 7"/>
            <p:cNvGraphicFramePr>
              <a:graphicFrameLocks noChangeAspect="1"/>
            </p:cNvGraphicFramePr>
            <p:nvPr/>
          </p:nvGraphicFramePr>
          <p:xfrm>
            <a:off x="1905" y="615"/>
            <a:ext cx="1779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2" name="" r:id="rId3" imgW="951865" imgH="203200" progId="Equation.DSMT4">
                    <p:embed/>
                  </p:oleObj>
                </mc:Choice>
                <mc:Fallback>
                  <p:oleObj name="" r:id="rId3" imgW="951865" imgH="203200" progId="Equation.DSMT4">
                    <p:embed/>
                    <p:pic>
                      <p:nvPicPr>
                        <p:cNvPr id="0" name="图片 340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05" y="615"/>
                          <a:ext cx="1779" cy="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6984" name="Text Box 8"/>
          <p:cNvSpPr txBox="1"/>
          <p:nvPr/>
        </p:nvSpPr>
        <p:spPr>
          <a:xfrm>
            <a:off x="125413" y="2587625"/>
            <a:ext cx="8707437" cy="4119563"/>
          </a:xfrm>
          <a:prstGeom prst="rect">
            <a:avLst/>
          </a:prstGeom>
          <a:solidFill>
            <a:srgbClr val="FFCC00">
              <a:alpha val="21959"/>
            </a:srgbClr>
          </a:solidFill>
          <a:ln w="38100">
            <a:noFill/>
          </a:ln>
        </p:spPr>
        <p:txBody>
          <a:bodyPr anchor="t" anchorCtr="0"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在相邻两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极大之间分布有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暗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条纹和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个光强极弱的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次级明条纹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次级明纹很暗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，因此实际上在两个主极大之间是一片连续的暗区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缝数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愈多，暗条纹也愈多，因而暗区愈宽，明条纹愈细窄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73" name="Rectangle 9"/>
          <p:cNvSpPr/>
          <p:nvPr/>
        </p:nvSpPr>
        <p:spPr>
          <a:xfrm>
            <a:off x="611188" y="2087563"/>
            <a:ext cx="8064500" cy="5191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主极大数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光栅缝总数；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=1,2,…N-1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116013" y="2938463"/>
            <a:ext cx="6624637" cy="1223962"/>
            <a:chOff x="0" y="0"/>
            <a:chExt cx="4173" cy="771"/>
          </a:xfrm>
        </p:grpSpPr>
        <p:sp>
          <p:nvSpPr>
            <p:cNvPr id="109570" name="AutoShape 3"/>
            <p:cNvSpPr/>
            <p:nvPr/>
          </p:nvSpPr>
          <p:spPr>
            <a:xfrm>
              <a:off x="0" y="0"/>
              <a:ext cx="4173" cy="77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3FF"/>
                </a:gs>
                <a:gs pos="50000">
                  <a:srgbClr val="FFFFFF"/>
                </a:gs>
                <a:gs pos="100000">
                  <a:srgbClr val="FFF3FF"/>
                </a:gs>
              </a:gsLst>
              <a:lin ang="5400000" scaled="1"/>
              <a:tileRect/>
            </a:gradFill>
            <a:ln w="1905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9571" name="Object 4"/>
            <p:cNvGraphicFramePr>
              <a:graphicFrameLocks noChangeAspect="1"/>
            </p:cNvGraphicFramePr>
            <p:nvPr/>
          </p:nvGraphicFramePr>
          <p:xfrm>
            <a:off x="1315" y="51"/>
            <a:ext cx="2631" cy="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" name="" r:id="rId1" imgW="1701165" imgH="393700" progId="Equation.DSMT4">
                    <p:embed/>
                  </p:oleObj>
                </mc:Choice>
                <mc:Fallback>
                  <p:oleObj name="" r:id="rId1" imgW="1701165" imgH="393700" progId="Equation.DSMT4">
                    <p:embed/>
                    <p:pic>
                      <p:nvPicPr>
                        <p:cNvPr id="0" name="图片 340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15" y="51"/>
                          <a:ext cx="2631" cy="6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2" name="Rectangle 5"/>
            <p:cNvSpPr/>
            <p:nvPr/>
          </p:nvSpPr>
          <p:spPr>
            <a:xfrm>
              <a:off x="128" y="203"/>
              <a:ext cx="1043" cy="3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缺级条件</a:t>
              </a:r>
              <a:endPara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1381" name="Group 6"/>
          <p:cNvGrpSpPr/>
          <p:nvPr/>
        </p:nvGrpSpPr>
        <p:grpSpPr>
          <a:xfrm>
            <a:off x="1498600" y="1181100"/>
            <a:ext cx="4608513" cy="1244600"/>
            <a:chOff x="0" y="0"/>
            <a:chExt cx="2903" cy="784"/>
          </a:xfrm>
        </p:grpSpPr>
        <p:graphicFrame>
          <p:nvGraphicFramePr>
            <p:cNvPr id="109574" name="Object 7"/>
            <p:cNvGraphicFramePr>
              <a:graphicFrameLocks noChangeAspect="1"/>
            </p:cNvGraphicFramePr>
            <p:nvPr/>
          </p:nvGraphicFramePr>
          <p:xfrm>
            <a:off x="999" y="412"/>
            <a:ext cx="158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" name="" r:id="rId3" imgW="799465" imgH="203200" progId="Equation.DSMT4">
                    <p:embed/>
                  </p:oleObj>
                </mc:Choice>
                <mc:Fallback>
                  <p:oleObj name="" r:id="rId3" imgW="799465" imgH="203200" progId="Equation.DSMT4">
                    <p:embed/>
                    <p:pic>
                      <p:nvPicPr>
                        <p:cNvPr id="0" name="图片 340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99" y="412"/>
                          <a:ext cx="1587" cy="3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575" name="Object 8"/>
            <p:cNvGraphicFramePr>
              <a:graphicFrameLocks noChangeAspect="1"/>
            </p:cNvGraphicFramePr>
            <p:nvPr/>
          </p:nvGraphicFramePr>
          <p:xfrm>
            <a:off x="998" y="0"/>
            <a:ext cx="1905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" name="" r:id="rId5" imgW="1078865" imgH="203200" progId="Equation.DSMT4">
                    <p:embed/>
                  </p:oleObj>
                </mc:Choice>
                <mc:Fallback>
                  <p:oleObj name="" r:id="rId5" imgW="1078865" imgH="203200" progId="Equation.DSMT4">
                    <p:embed/>
                    <p:pic>
                      <p:nvPicPr>
                        <p:cNvPr id="0" name="图片 340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98" y="0"/>
                          <a:ext cx="1905" cy="3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6" name="AutoShape 9"/>
            <p:cNvSpPr/>
            <p:nvPr/>
          </p:nvSpPr>
          <p:spPr>
            <a:xfrm>
              <a:off x="806" y="96"/>
              <a:ext cx="144" cy="528"/>
            </a:xfrm>
            <a:prstGeom prst="leftBrace">
              <a:avLst>
                <a:gd name="adj1" fmla="val 28976"/>
                <a:gd name="adj2" fmla="val 50000"/>
              </a:avLst>
            </a:prstGeom>
            <a:noFill/>
            <a:ln w="28575" cap="flat" cmpd="sng">
              <a:solidFill>
                <a:srgbClr val="33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Text Box 10"/>
            <p:cNvSpPr txBox="1"/>
            <p:nvPr/>
          </p:nvSpPr>
          <p:spPr>
            <a:xfrm>
              <a:off x="0" y="35"/>
              <a:ext cx="576" cy="604"/>
            </a:xfrm>
            <a:prstGeom prst="rect">
              <a:avLst/>
            </a:prstGeom>
            <a:gradFill rotWithShape="0">
              <a:gsLst>
                <a:gs pos="0">
                  <a:srgbClr val="FFFFDD"/>
                </a:gs>
                <a:gs pos="50000">
                  <a:srgbClr val="FFFFFF"/>
                </a:gs>
                <a:gs pos="100000">
                  <a:srgbClr val="FFFFDD"/>
                </a:gs>
              </a:gsLst>
              <a:lin ang="5400000" scaled="1"/>
              <a:tileRect/>
            </a:gradFill>
            <a:ln w="12700" cap="flat" cmpd="sng">
              <a:solidFill>
                <a:srgbClr val="CC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同时满足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312738" y="284163"/>
            <a:ext cx="27670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kern="1200" cap="none" spc="0" normalizeH="0" baseline="0" noProof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5.</a:t>
            </a:r>
            <a:r>
              <a:rPr kumimoji="0" lang="zh-CN" altLang="en-US" kern="1200" cap="none" spc="0" normalizeH="0" baseline="0" noProof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缺级现象</a:t>
            </a:r>
            <a:endParaRPr kumimoji="0" lang="zh-CN" altLang="en-US" kern="1200" cap="none" spc="0" normalizeH="0" baseline="0" noProof="0"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612775" y="4378325"/>
            <a:ext cx="7920038" cy="1355725"/>
            <a:chOff x="0" y="0"/>
            <a:chExt cx="4989" cy="854"/>
          </a:xfrm>
        </p:grpSpPr>
        <p:sp>
          <p:nvSpPr>
            <p:cNvPr id="109580" name="Text Box 13"/>
            <p:cNvSpPr txBox="1"/>
            <p:nvPr/>
          </p:nvSpPr>
          <p:spPr>
            <a:xfrm>
              <a:off x="0" y="42"/>
              <a:ext cx="4989" cy="81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40000"/>
                </a:lnSpc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一般只要           为</a:t>
              </a:r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整数比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时，对应的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级明条纹位置一定出现</a:t>
              </a:r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缺级现象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9581" name="Object 14"/>
            <p:cNvGraphicFramePr>
              <a:graphicFrameLocks noChangeAspect="1"/>
            </p:cNvGraphicFramePr>
            <p:nvPr/>
          </p:nvGraphicFramePr>
          <p:xfrm>
            <a:off x="1043" y="0"/>
            <a:ext cx="680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6" name="" r:id="rId7" imgW="495300" imgH="393700" progId="Equation.DSMT4">
                    <p:embed/>
                  </p:oleObj>
                </mc:Choice>
                <mc:Fallback>
                  <p:oleObj name="" r:id="rId7" imgW="495300" imgH="393700" progId="Equation.DSMT4">
                    <p:embed/>
                    <p:pic>
                      <p:nvPicPr>
                        <p:cNvPr id="0" name="图片 340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3" y="0"/>
                          <a:ext cx="680" cy="5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文本框 98305"/>
          <p:cNvSpPr txBox="1"/>
          <p:nvPr/>
        </p:nvSpPr>
        <p:spPr>
          <a:xfrm>
            <a:off x="492125" y="731838"/>
            <a:ext cx="7848600" cy="40306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练习：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一束平行单色光垂直入射在光栅上，当光栅常数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 + 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为下列哪种情况时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代表每条缝的宽度</a:t>
            </a:r>
            <a:r>
              <a:rPr lang="en-US" altLang="zh-CN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k</a:t>
            </a:r>
            <a:r>
              <a:rPr lang="en-US" altLang="zh-CN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=3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6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9 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等级次的主极大均不出现？</a:t>
            </a:r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(A) 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＋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=2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 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．             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(B) 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＋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=3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 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． </a:t>
            </a:r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 </a:t>
            </a:r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(C) 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＋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=4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 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．             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(D) 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＋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en-US" altLang="zh-CN" sz="3200">
                <a:latin typeface="Times New Roman" panose="02020603050405020304" pitchFamily="18" charset="0"/>
                <a:ea typeface="楷体_GB2312" panose="02010609030101010101" pitchFamily="49" charset="-122"/>
              </a:rPr>
              <a:t>=6</a:t>
            </a:r>
            <a:r>
              <a:rPr lang="en-US" altLang="zh-CN" sz="3200" i="1">
                <a:latin typeface="Times New Roman" panose="02020603050405020304" pitchFamily="18" charset="0"/>
                <a:ea typeface="楷体_GB2312" panose="02010609030101010101" pitchFamily="49" charset="-122"/>
              </a:rPr>
              <a:t> a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．</a:t>
            </a:r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8307" name="文本框 98306"/>
          <p:cNvSpPr txBox="1"/>
          <p:nvPr/>
        </p:nvSpPr>
        <p:spPr>
          <a:xfrm>
            <a:off x="6661150" y="5865813"/>
            <a:ext cx="19431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答案</a:t>
            </a:r>
            <a:r>
              <a:rPr lang="en-US" altLang="zh-CN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313" y="1190625"/>
            <a:ext cx="5667375" cy="447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604" name="Text Box 2"/>
          <p:cNvSpPr txBox="1"/>
          <p:nvPr/>
        </p:nvSpPr>
        <p:spPr>
          <a:xfrm>
            <a:off x="6350" y="142875"/>
            <a:ext cx="9301163" cy="5826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思考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:</a:t>
            </a:r>
            <a:r>
              <a:rPr lang="zh-CN" altLang="en-US" sz="32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为什么蝴蝶翅膀和鸟的羽毛呈现美丽的彩色？</a:t>
            </a:r>
            <a:endParaRPr lang="zh-CN" altLang="en-US" sz="32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" name="图片 3" descr="ae2b8a7b95725a57c0186743bd90f8a6b1b6913b377937-EfM7sa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111250"/>
            <a:ext cx="8523287" cy="4945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0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0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3" name="Picture 5" descr="孔雀羽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3" y="673100"/>
            <a:ext cx="7816850" cy="551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Picture 6" descr="无标题 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174875"/>
            <a:ext cx="5478463" cy="31400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04" name="Text Box 2"/>
          <p:cNvSpPr txBox="1"/>
          <p:nvPr/>
        </p:nvSpPr>
        <p:spPr>
          <a:xfrm>
            <a:off x="6350" y="26035"/>
            <a:ext cx="9145905" cy="583565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晶 体 结 构 分 析</a:t>
            </a:r>
            <a:endParaRPr lang="zh-CN" altLang="en-US" sz="3200" dirty="0">
              <a:solidFill>
                <a:srgbClr val="C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636270"/>
            <a:ext cx="4217670" cy="2846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3664585"/>
            <a:ext cx="4351020" cy="3256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45" y="3665220"/>
            <a:ext cx="4588510" cy="325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60" y="760730"/>
            <a:ext cx="4323715" cy="2472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726440"/>
            <a:ext cx="4544060" cy="4020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90" y="4688840"/>
            <a:ext cx="3365500" cy="2166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8205"/>
            <a:ext cx="5827395" cy="2167890"/>
          </a:xfrm>
          <a:prstGeom prst="rect">
            <a:avLst/>
          </a:prstGeom>
        </p:spPr>
      </p:pic>
      <p:pic>
        <p:nvPicPr>
          <p:cNvPr id="7" name="图片 6" descr="新冠病毒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745" y="3175"/>
            <a:ext cx="3827145" cy="22606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图片 7" descr="新冠病毒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45" y="2240280"/>
            <a:ext cx="3827145" cy="24485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8604" name="Text Box 2"/>
          <p:cNvSpPr txBox="1"/>
          <p:nvPr/>
        </p:nvSpPr>
        <p:spPr>
          <a:xfrm>
            <a:off x="6350" y="26035"/>
            <a:ext cx="5319395" cy="583565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病 毒 结 构 解 析</a:t>
            </a:r>
            <a:endParaRPr lang="zh-CN" altLang="en-US" sz="3200" dirty="0">
              <a:solidFill>
                <a:srgbClr val="C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50419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defRPr/>
            </a:pPr>
            <a:r>
              <a:rPr kumimoji="0" lang="zh-CN" altLang="en-US" sz="3200" kern="1200" cap="none" spc="0" normalizeH="0" baseline="0" noProof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二、惠更斯－菲涅耳原理</a:t>
            </a:r>
            <a:endParaRPr kumimoji="0" lang="zh-CN" altLang="en-US" sz="3200" kern="1200" cap="none" spc="0" normalizeH="0" baseline="0" noProof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96259" name="Text Box 3"/>
          <p:cNvSpPr txBox="1"/>
          <p:nvPr/>
        </p:nvSpPr>
        <p:spPr>
          <a:xfrm>
            <a:off x="296863" y="773113"/>
            <a:ext cx="8520112" cy="137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从同一波阵面上各点发出的子波，在传播过程中相遇时，也能相互叠加而产生干涉现象，空间各点波的强度，由各子波在该点的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相干叠加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所决定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0" name="Text Box 4"/>
          <p:cNvSpPr txBox="1"/>
          <p:nvPr/>
        </p:nvSpPr>
        <p:spPr>
          <a:xfrm>
            <a:off x="250825" y="2259013"/>
            <a:ext cx="3736975" cy="1800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若取时刻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波阵面上各点发出的子波初相为零，则面元</a:t>
            </a:r>
            <a:r>
              <a:rPr lang="en-US" altLang="zh-CN" i="1" err="1">
                <a:latin typeface="Times New Roman" panose="02020603050405020304" pitchFamily="18" charset="0"/>
                <a:ea typeface="宋体" panose="02010600030101010101" pitchFamily="2" charset="-122"/>
              </a:rPr>
              <a:t>dS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点引起的光振动为：</a:t>
            </a:r>
            <a:endParaRPr lang="zh-CN" altLang="en-US" sz="3200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4392613" y="2484438"/>
            <a:ext cx="4335462" cy="1408112"/>
            <a:chOff x="0" y="0"/>
            <a:chExt cx="2731" cy="887"/>
          </a:xfrm>
        </p:grpSpPr>
        <p:sp>
          <p:nvSpPr>
            <p:cNvPr id="72709" name="Freeform 6"/>
            <p:cNvSpPr/>
            <p:nvPr/>
          </p:nvSpPr>
          <p:spPr>
            <a:xfrm>
              <a:off x="0" y="25"/>
              <a:ext cx="838" cy="862"/>
            </a:xfrm>
            <a:custGeom>
              <a:avLst/>
              <a:gdLst/>
              <a:ahLst/>
              <a:cxnLst>
                <a:cxn ang="0">
                  <a:pos x="1" y="56"/>
                </a:cxn>
                <a:cxn ang="0">
                  <a:pos x="28" y="27"/>
                </a:cxn>
                <a:cxn ang="0">
                  <a:pos x="85" y="3"/>
                </a:cxn>
                <a:cxn ang="0">
                  <a:pos x="122" y="45"/>
                </a:cxn>
                <a:cxn ang="0">
                  <a:pos x="128" y="125"/>
                </a:cxn>
                <a:cxn ang="0">
                  <a:pos x="50" y="172"/>
                </a:cxn>
                <a:cxn ang="0">
                  <a:pos x="33" y="101"/>
                </a:cxn>
                <a:cxn ang="0">
                  <a:pos x="1" y="56"/>
                </a:cxn>
              </a:cxnLst>
              <a:pathLst>
                <a:path w="1521" h="1465">
                  <a:moveTo>
                    <a:pt x="9" y="470"/>
                  </a:moveTo>
                  <a:cubicBezTo>
                    <a:pt x="0" y="367"/>
                    <a:pt x="155" y="300"/>
                    <a:pt x="307" y="226"/>
                  </a:cubicBezTo>
                  <a:cubicBezTo>
                    <a:pt x="459" y="152"/>
                    <a:pt x="753" y="0"/>
                    <a:pt x="923" y="25"/>
                  </a:cubicBezTo>
                  <a:cubicBezTo>
                    <a:pt x="1093" y="50"/>
                    <a:pt x="1247" y="204"/>
                    <a:pt x="1325" y="374"/>
                  </a:cubicBezTo>
                  <a:cubicBezTo>
                    <a:pt x="1403" y="544"/>
                    <a:pt x="1521" y="868"/>
                    <a:pt x="1392" y="1044"/>
                  </a:cubicBezTo>
                  <a:cubicBezTo>
                    <a:pt x="1263" y="1220"/>
                    <a:pt x="720" y="1465"/>
                    <a:pt x="548" y="1432"/>
                  </a:cubicBezTo>
                  <a:cubicBezTo>
                    <a:pt x="376" y="1399"/>
                    <a:pt x="450" y="1003"/>
                    <a:pt x="360" y="843"/>
                  </a:cubicBezTo>
                  <a:cubicBezTo>
                    <a:pt x="270" y="683"/>
                    <a:pt x="82" y="548"/>
                    <a:pt x="9" y="470"/>
                  </a:cubicBezTo>
                  <a:close/>
                </a:path>
              </a:pathLst>
            </a:custGeom>
            <a:gradFill rotWithShape="1">
              <a:gsLst>
                <a:gs pos="0">
                  <a:srgbClr val="212929"/>
                </a:gs>
                <a:gs pos="50000">
                  <a:srgbClr val="CCFFFF"/>
                </a:gs>
                <a:gs pos="100000">
                  <a:srgbClr val="212929"/>
                </a:gs>
              </a:gsLst>
              <a:lin ang="2700000" scaled="1"/>
              <a:tileRect/>
            </a:gra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10" name="Rectangle 7"/>
            <p:cNvSpPr/>
            <p:nvPr/>
          </p:nvSpPr>
          <p:spPr>
            <a:xfrm>
              <a:off x="222" y="426"/>
              <a:ext cx="39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400" err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ds</a:t>
              </a:r>
              <a:endPara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1" name="Rectangle 8"/>
            <p:cNvSpPr/>
            <p:nvPr/>
          </p:nvSpPr>
          <p:spPr>
            <a:xfrm>
              <a:off x="1405" y="0"/>
              <a:ext cx="2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2" name="Rectangle 9"/>
            <p:cNvSpPr/>
            <p:nvPr/>
          </p:nvSpPr>
          <p:spPr>
            <a:xfrm>
              <a:off x="132" y="132"/>
              <a:ext cx="2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3" name="Rectangle 10"/>
            <p:cNvSpPr/>
            <p:nvPr/>
          </p:nvSpPr>
          <p:spPr>
            <a:xfrm>
              <a:off x="2447" y="180"/>
              <a:ext cx="2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4" name="Oval 11"/>
            <p:cNvSpPr/>
            <p:nvPr/>
          </p:nvSpPr>
          <p:spPr>
            <a:xfrm rot="-1408195">
              <a:off x="507" y="340"/>
              <a:ext cx="145" cy="165"/>
            </a:xfrm>
            <a:prstGeom prst="ellipse">
              <a:avLst/>
            </a:prstGeom>
            <a:solidFill>
              <a:srgbClr val="00FF00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715" name="Line 12"/>
            <p:cNvSpPr/>
            <p:nvPr/>
          </p:nvSpPr>
          <p:spPr>
            <a:xfrm flipV="1">
              <a:off x="573" y="140"/>
              <a:ext cx="824" cy="278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716" name="Line 13"/>
            <p:cNvSpPr/>
            <p:nvPr/>
          </p:nvSpPr>
          <p:spPr>
            <a:xfrm>
              <a:off x="573" y="418"/>
              <a:ext cx="2098" cy="51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717" name="Freeform 14"/>
            <p:cNvSpPr/>
            <p:nvPr/>
          </p:nvSpPr>
          <p:spPr>
            <a:xfrm>
              <a:off x="859" y="311"/>
              <a:ext cx="80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405"/>
                </a:cxn>
              </a:cxnLst>
              <a:pathLst>
                <a:path w="80" h="80">
                  <a:moveTo>
                    <a:pt x="0" y="0"/>
                  </a:moveTo>
                  <a:cubicBezTo>
                    <a:pt x="35" y="29"/>
                    <a:pt x="71" y="58"/>
                    <a:pt x="80" y="80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18" name="Text Box 15"/>
            <p:cNvSpPr txBox="1"/>
            <p:nvPr/>
          </p:nvSpPr>
          <p:spPr>
            <a:xfrm>
              <a:off x="1122" y="151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9" name="Text Box 16"/>
            <p:cNvSpPr txBox="1"/>
            <p:nvPr/>
          </p:nvSpPr>
          <p:spPr>
            <a:xfrm>
              <a:off x="1677" y="253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0" name="Oval 17"/>
            <p:cNvSpPr/>
            <p:nvPr/>
          </p:nvSpPr>
          <p:spPr>
            <a:xfrm>
              <a:off x="2652" y="436"/>
              <a:ext cx="79" cy="70"/>
            </a:xfrm>
            <a:prstGeom prst="ellipse">
              <a:avLst/>
            </a:prstGeom>
            <a:solidFill>
              <a:srgbClr val="FF0066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6274" name="Object 18"/>
          <p:cNvGraphicFramePr>
            <a:graphicFrameLocks noChangeAspect="1"/>
          </p:cNvGraphicFramePr>
          <p:nvPr/>
        </p:nvGraphicFramePr>
        <p:xfrm>
          <a:off x="2268538" y="4076700"/>
          <a:ext cx="40497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" r:id="rId1" imgW="1955165" imgH="393700" progId="Equation.3">
                  <p:embed/>
                </p:oleObj>
              </mc:Choice>
              <mc:Fallback>
                <p:oleObj name="" r:id="rId1" imgW="1955165" imgH="393700" progId="Equation.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68538" y="4076700"/>
                        <a:ext cx="4049712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75" name="Rectangle 19"/>
          <p:cNvSpPr/>
          <p:nvPr/>
        </p:nvSpPr>
        <p:spPr>
          <a:xfrm>
            <a:off x="881063" y="4914900"/>
            <a:ext cx="2722562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比例常数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96276" name="Rectangle 20"/>
          <p:cNvSpPr/>
          <p:nvPr/>
        </p:nvSpPr>
        <p:spPr>
          <a:xfrm>
            <a:off x="881063" y="5678488"/>
            <a:ext cx="28813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倾斜因子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6277" name="AutoShape 21"/>
          <p:cNvSpPr/>
          <p:nvPr/>
        </p:nvSpPr>
        <p:spPr>
          <a:xfrm>
            <a:off x="3619500" y="5334000"/>
            <a:ext cx="88900" cy="1268413"/>
          </a:xfrm>
          <a:prstGeom prst="leftBrace">
            <a:avLst>
              <a:gd name="adj1" fmla="val 109188"/>
              <a:gd name="adj2" fmla="val 50000"/>
            </a:avLst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9" name="Rectangle 22"/>
          <p:cNvSpPr/>
          <p:nvPr/>
        </p:nvSpPr>
        <p:spPr>
          <a:xfrm>
            <a:off x="3851275" y="5224463"/>
            <a:ext cx="4824413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   </a:t>
            </a:r>
            <a:r>
              <a:rPr lang="en-US" altLang="zh-CN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baseline="-25000" err="1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2"/>
          <p:cNvSpPr/>
          <p:nvPr/>
        </p:nvSpPr>
        <p:spPr>
          <a:xfrm>
            <a:off x="3851275" y="5334000"/>
            <a:ext cx="4824413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eaLnBrk="0" hangingPunct="0"/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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，     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 ↓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3868738" y="6221413"/>
            <a:ext cx="4824412" cy="520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90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)=0 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" grpId="0" bldLvl="0" animBg="1"/>
      <p:bldP spid="96259" grpId="0"/>
      <p:bldP spid="96260" grpId="0"/>
      <p:bldP spid="96275" grpId="0"/>
      <p:bldP spid="96276" grpId="0"/>
      <p:bldP spid="96277" grpId="0" bldLvl="0" animBg="1"/>
      <p:bldP spid="58389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16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3" y="63500"/>
            <a:ext cx="9053512" cy="427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1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4392613"/>
            <a:ext cx="2644775" cy="2484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1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4340225"/>
            <a:ext cx="3228975" cy="2481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2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4581525"/>
            <a:ext cx="2671763" cy="2000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1" name="矩形 242692"/>
          <p:cNvSpPr/>
          <p:nvPr/>
        </p:nvSpPr>
        <p:spPr>
          <a:xfrm>
            <a:off x="2159000" y="166688"/>
            <a:ext cx="4265613" cy="706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第十六章 偏 振 光  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4819015"/>
            <a:ext cx="2942590" cy="2043430"/>
          </a:xfrm>
          <a:prstGeom prst="rect">
            <a:avLst/>
          </a:prstGeom>
        </p:spPr>
      </p:pic>
      <p:grpSp>
        <p:nvGrpSpPr>
          <p:cNvPr id="10244" name="组合 10243"/>
          <p:cNvGrpSpPr/>
          <p:nvPr/>
        </p:nvGrpSpPr>
        <p:grpSpPr>
          <a:xfrm>
            <a:off x="838200" y="4876800"/>
            <a:ext cx="5384961" cy="1226059"/>
            <a:chOff x="432" y="3456"/>
            <a:chExt cx="3116" cy="585"/>
          </a:xfrm>
        </p:grpSpPr>
        <p:sp>
          <p:nvSpPr>
            <p:cNvPr id="112642" name="文本框 10244"/>
            <p:cNvSpPr txBox="1"/>
            <p:nvPr/>
          </p:nvSpPr>
          <p:spPr>
            <a:xfrm>
              <a:off x="432" y="3456"/>
              <a:ext cx="1488" cy="2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纵波：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非偏振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43" name="文本框 10245"/>
            <p:cNvSpPr txBox="1"/>
            <p:nvPr/>
          </p:nvSpPr>
          <p:spPr>
            <a:xfrm>
              <a:off x="432" y="3792"/>
              <a:ext cx="1392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横波：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偏 振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45" name="右大括号 10247"/>
            <p:cNvSpPr/>
            <p:nvPr/>
          </p:nvSpPr>
          <p:spPr>
            <a:xfrm>
              <a:off x="1752" y="3566"/>
              <a:ext cx="144" cy="432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44" name="文本框 10246"/>
            <p:cNvSpPr txBox="1"/>
            <p:nvPr/>
          </p:nvSpPr>
          <p:spPr>
            <a:xfrm>
              <a:off x="1956" y="3668"/>
              <a:ext cx="1592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区分二者的标志</a:t>
              </a:r>
              <a:endParaRPr lang="zh-CN" altLang="en-US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646" name="矩形 10248"/>
          <p:cNvSpPr/>
          <p:nvPr/>
        </p:nvSpPr>
        <p:spPr>
          <a:xfrm>
            <a:off x="1524000" y="752475"/>
            <a:ext cx="5932488" cy="34655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7" name="平行四边形 10249"/>
          <p:cNvSpPr/>
          <p:nvPr/>
        </p:nvSpPr>
        <p:spPr>
          <a:xfrm rot="5425004">
            <a:off x="2681288" y="3281363"/>
            <a:ext cx="938212" cy="533400"/>
          </a:xfrm>
          <a:prstGeom prst="parallelogram">
            <a:avLst>
              <a:gd name="adj" fmla="val 38817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6796" dir="20006096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8" name="平行四边形 10250"/>
          <p:cNvSpPr/>
          <p:nvPr/>
        </p:nvSpPr>
        <p:spPr>
          <a:xfrm rot="5425004">
            <a:off x="5873750" y="1978025"/>
            <a:ext cx="650875" cy="685800"/>
          </a:xfrm>
          <a:prstGeom prst="parallelogram">
            <a:avLst>
              <a:gd name="adj" fmla="val 10481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9" name="平行四边形 10251"/>
          <p:cNvSpPr/>
          <p:nvPr/>
        </p:nvSpPr>
        <p:spPr>
          <a:xfrm rot="5425004">
            <a:off x="2606675" y="1692275"/>
            <a:ext cx="936625" cy="533400"/>
          </a:xfrm>
          <a:prstGeom prst="parallelogram">
            <a:avLst>
              <a:gd name="adj" fmla="val 38752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6796" dir="20006096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53" name="组合 10252"/>
          <p:cNvGrpSpPr/>
          <p:nvPr/>
        </p:nvGrpSpPr>
        <p:grpSpPr>
          <a:xfrm>
            <a:off x="2351088" y="1511300"/>
            <a:ext cx="2438400" cy="990600"/>
            <a:chOff x="2880" y="2256"/>
            <a:chExt cx="1536" cy="658"/>
          </a:xfrm>
        </p:grpSpPr>
        <p:sp>
          <p:nvSpPr>
            <p:cNvPr id="112651" name="任意多边形 10253"/>
            <p:cNvSpPr/>
            <p:nvPr/>
          </p:nvSpPr>
          <p:spPr>
            <a:xfrm>
              <a:off x="2880" y="2256"/>
              <a:ext cx="1344" cy="658"/>
            </a:xfrm>
            <a:custGeom>
              <a:avLst/>
              <a:gdLst/>
              <a:ahLst/>
              <a:cxnLst/>
              <a:pathLst>
                <a:path w="1344" h="658">
                  <a:moveTo>
                    <a:pt x="0" y="628"/>
                  </a:moveTo>
                  <a:cubicBezTo>
                    <a:pt x="7" y="609"/>
                    <a:pt x="27" y="543"/>
                    <a:pt x="42" y="514"/>
                  </a:cubicBezTo>
                  <a:cubicBezTo>
                    <a:pt x="57" y="485"/>
                    <a:pt x="78" y="460"/>
                    <a:pt x="93" y="454"/>
                  </a:cubicBezTo>
                  <a:cubicBezTo>
                    <a:pt x="108" y="448"/>
                    <a:pt x="119" y="463"/>
                    <a:pt x="135" y="478"/>
                  </a:cubicBezTo>
                  <a:cubicBezTo>
                    <a:pt x="151" y="493"/>
                    <a:pt x="171" y="519"/>
                    <a:pt x="188" y="544"/>
                  </a:cubicBezTo>
                  <a:cubicBezTo>
                    <a:pt x="205" y="569"/>
                    <a:pt x="223" y="613"/>
                    <a:pt x="240" y="631"/>
                  </a:cubicBezTo>
                  <a:cubicBezTo>
                    <a:pt x="257" y="649"/>
                    <a:pt x="274" y="658"/>
                    <a:pt x="288" y="652"/>
                  </a:cubicBezTo>
                  <a:cubicBezTo>
                    <a:pt x="302" y="646"/>
                    <a:pt x="312" y="621"/>
                    <a:pt x="327" y="592"/>
                  </a:cubicBezTo>
                  <a:cubicBezTo>
                    <a:pt x="342" y="563"/>
                    <a:pt x="365" y="513"/>
                    <a:pt x="381" y="475"/>
                  </a:cubicBezTo>
                  <a:cubicBezTo>
                    <a:pt x="397" y="437"/>
                    <a:pt x="407" y="393"/>
                    <a:pt x="423" y="364"/>
                  </a:cubicBezTo>
                  <a:cubicBezTo>
                    <a:pt x="439" y="335"/>
                    <a:pt x="464" y="304"/>
                    <a:pt x="480" y="298"/>
                  </a:cubicBezTo>
                  <a:cubicBezTo>
                    <a:pt x="496" y="292"/>
                    <a:pt x="507" y="309"/>
                    <a:pt x="522" y="325"/>
                  </a:cubicBezTo>
                  <a:cubicBezTo>
                    <a:pt x="537" y="341"/>
                    <a:pt x="557" y="370"/>
                    <a:pt x="573" y="394"/>
                  </a:cubicBezTo>
                  <a:cubicBezTo>
                    <a:pt x="589" y="418"/>
                    <a:pt x="602" y="454"/>
                    <a:pt x="618" y="472"/>
                  </a:cubicBezTo>
                  <a:cubicBezTo>
                    <a:pt x="634" y="490"/>
                    <a:pt x="656" y="504"/>
                    <a:pt x="672" y="499"/>
                  </a:cubicBezTo>
                  <a:cubicBezTo>
                    <a:pt x="688" y="494"/>
                    <a:pt x="699" y="468"/>
                    <a:pt x="714" y="439"/>
                  </a:cubicBezTo>
                  <a:cubicBezTo>
                    <a:pt x="729" y="410"/>
                    <a:pt x="748" y="365"/>
                    <a:pt x="765" y="325"/>
                  </a:cubicBezTo>
                  <a:cubicBezTo>
                    <a:pt x="782" y="285"/>
                    <a:pt x="797" y="228"/>
                    <a:pt x="813" y="199"/>
                  </a:cubicBezTo>
                  <a:cubicBezTo>
                    <a:pt x="829" y="170"/>
                    <a:pt x="849" y="152"/>
                    <a:pt x="864" y="148"/>
                  </a:cubicBezTo>
                  <a:cubicBezTo>
                    <a:pt x="879" y="144"/>
                    <a:pt x="887" y="156"/>
                    <a:pt x="903" y="172"/>
                  </a:cubicBezTo>
                  <a:cubicBezTo>
                    <a:pt x="919" y="188"/>
                    <a:pt x="944" y="219"/>
                    <a:pt x="960" y="244"/>
                  </a:cubicBezTo>
                  <a:cubicBezTo>
                    <a:pt x="976" y="269"/>
                    <a:pt x="987" y="308"/>
                    <a:pt x="1002" y="325"/>
                  </a:cubicBezTo>
                  <a:cubicBezTo>
                    <a:pt x="1017" y="342"/>
                    <a:pt x="1035" y="355"/>
                    <a:pt x="1050" y="349"/>
                  </a:cubicBezTo>
                  <a:cubicBezTo>
                    <a:pt x="1065" y="343"/>
                    <a:pt x="1078" y="317"/>
                    <a:pt x="1095" y="286"/>
                  </a:cubicBezTo>
                  <a:cubicBezTo>
                    <a:pt x="1112" y="255"/>
                    <a:pt x="1137" y="202"/>
                    <a:pt x="1155" y="163"/>
                  </a:cubicBezTo>
                  <a:cubicBezTo>
                    <a:pt x="1173" y="124"/>
                    <a:pt x="1188" y="75"/>
                    <a:pt x="1203" y="49"/>
                  </a:cubicBezTo>
                  <a:cubicBezTo>
                    <a:pt x="1218" y="23"/>
                    <a:pt x="1234" y="8"/>
                    <a:pt x="1248" y="4"/>
                  </a:cubicBezTo>
                  <a:cubicBezTo>
                    <a:pt x="1262" y="0"/>
                    <a:pt x="1271" y="6"/>
                    <a:pt x="1287" y="22"/>
                  </a:cubicBezTo>
                  <a:cubicBezTo>
                    <a:pt x="1303" y="38"/>
                    <a:pt x="1332" y="84"/>
                    <a:pt x="1344" y="100"/>
                  </a:cubicBezTo>
                </a:path>
              </a:pathLst>
            </a:custGeom>
            <a:pattFill prst="ltVert">
              <a:fgClr>
                <a:srgbClr val="FF0000"/>
              </a:fgClr>
              <a:bgClr>
                <a:srgbClr val="FFEBFF"/>
              </a:bgClr>
            </a:patt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52" name="直接连接符 10254"/>
            <p:cNvSpPr/>
            <p:nvPr/>
          </p:nvSpPr>
          <p:spPr>
            <a:xfrm flipV="1">
              <a:off x="3600" y="2260"/>
              <a:ext cx="816" cy="33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112653" name="直接连接符 10255"/>
            <p:cNvSpPr/>
            <p:nvPr/>
          </p:nvSpPr>
          <p:spPr>
            <a:xfrm flipV="1">
              <a:off x="2880" y="2596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</p:grpSp>
      <p:sp>
        <p:nvSpPr>
          <p:cNvPr id="112654" name="平行四边形 10256"/>
          <p:cNvSpPr/>
          <p:nvPr/>
        </p:nvSpPr>
        <p:spPr>
          <a:xfrm rot="5425004">
            <a:off x="3216275" y="1981200"/>
            <a:ext cx="936625" cy="533400"/>
          </a:xfrm>
          <a:prstGeom prst="parallelogram">
            <a:avLst>
              <a:gd name="adj" fmla="val 37313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58" name="组合 10257"/>
          <p:cNvGrpSpPr/>
          <p:nvPr/>
        </p:nvGrpSpPr>
        <p:grpSpPr>
          <a:xfrm>
            <a:off x="4941888" y="1490663"/>
            <a:ext cx="2438400" cy="989012"/>
            <a:chOff x="2880" y="2256"/>
            <a:chExt cx="1536" cy="658"/>
          </a:xfrm>
        </p:grpSpPr>
        <p:sp>
          <p:nvSpPr>
            <p:cNvPr id="112656" name="任意多边形 10258"/>
            <p:cNvSpPr/>
            <p:nvPr/>
          </p:nvSpPr>
          <p:spPr>
            <a:xfrm>
              <a:off x="2880" y="2256"/>
              <a:ext cx="1344" cy="658"/>
            </a:xfrm>
            <a:custGeom>
              <a:avLst/>
              <a:gdLst/>
              <a:ahLst/>
              <a:cxnLst/>
              <a:pathLst>
                <a:path w="1344" h="658">
                  <a:moveTo>
                    <a:pt x="0" y="628"/>
                  </a:moveTo>
                  <a:cubicBezTo>
                    <a:pt x="7" y="609"/>
                    <a:pt x="27" y="543"/>
                    <a:pt x="42" y="514"/>
                  </a:cubicBezTo>
                  <a:cubicBezTo>
                    <a:pt x="57" y="485"/>
                    <a:pt x="78" y="460"/>
                    <a:pt x="93" y="454"/>
                  </a:cubicBezTo>
                  <a:cubicBezTo>
                    <a:pt x="108" y="448"/>
                    <a:pt x="119" y="463"/>
                    <a:pt x="135" y="478"/>
                  </a:cubicBezTo>
                  <a:cubicBezTo>
                    <a:pt x="151" y="493"/>
                    <a:pt x="171" y="519"/>
                    <a:pt x="188" y="544"/>
                  </a:cubicBezTo>
                  <a:cubicBezTo>
                    <a:pt x="205" y="569"/>
                    <a:pt x="223" y="613"/>
                    <a:pt x="240" y="631"/>
                  </a:cubicBezTo>
                  <a:cubicBezTo>
                    <a:pt x="257" y="649"/>
                    <a:pt x="274" y="658"/>
                    <a:pt x="288" y="652"/>
                  </a:cubicBezTo>
                  <a:cubicBezTo>
                    <a:pt x="302" y="646"/>
                    <a:pt x="312" y="621"/>
                    <a:pt x="327" y="592"/>
                  </a:cubicBezTo>
                  <a:cubicBezTo>
                    <a:pt x="342" y="563"/>
                    <a:pt x="365" y="513"/>
                    <a:pt x="381" y="475"/>
                  </a:cubicBezTo>
                  <a:cubicBezTo>
                    <a:pt x="397" y="437"/>
                    <a:pt x="407" y="393"/>
                    <a:pt x="423" y="364"/>
                  </a:cubicBezTo>
                  <a:cubicBezTo>
                    <a:pt x="439" y="335"/>
                    <a:pt x="464" y="304"/>
                    <a:pt x="480" y="298"/>
                  </a:cubicBezTo>
                  <a:cubicBezTo>
                    <a:pt x="496" y="292"/>
                    <a:pt x="507" y="309"/>
                    <a:pt x="522" y="325"/>
                  </a:cubicBezTo>
                  <a:cubicBezTo>
                    <a:pt x="537" y="341"/>
                    <a:pt x="557" y="370"/>
                    <a:pt x="573" y="394"/>
                  </a:cubicBezTo>
                  <a:cubicBezTo>
                    <a:pt x="589" y="418"/>
                    <a:pt x="602" y="454"/>
                    <a:pt x="618" y="472"/>
                  </a:cubicBezTo>
                  <a:cubicBezTo>
                    <a:pt x="634" y="490"/>
                    <a:pt x="656" y="504"/>
                    <a:pt x="672" y="499"/>
                  </a:cubicBezTo>
                  <a:cubicBezTo>
                    <a:pt x="688" y="494"/>
                    <a:pt x="699" y="468"/>
                    <a:pt x="714" y="439"/>
                  </a:cubicBezTo>
                  <a:cubicBezTo>
                    <a:pt x="729" y="410"/>
                    <a:pt x="748" y="365"/>
                    <a:pt x="765" y="325"/>
                  </a:cubicBezTo>
                  <a:cubicBezTo>
                    <a:pt x="782" y="285"/>
                    <a:pt x="797" y="228"/>
                    <a:pt x="813" y="199"/>
                  </a:cubicBezTo>
                  <a:cubicBezTo>
                    <a:pt x="829" y="170"/>
                    <a:pt x="849" y="152"/>
                    <a:pt x="864" y="148"/>
                  </a:cubicBezTo>
                  <a:cubicBezTo>
                    <a:pt x="879" y="144"/>
                    <a:pt x="887" y="156"/>
                    <a:pt x="903" y="172"/>
                  </a:cubicBezTo>
                  <a:cubicBezTo>
                    <a:pt x="919" y="188"/>
                    <a:pt x="944" y="219"/>
                    <a:pt x="960" y="244"/>
                  </a:cubicBezTo>
                  <a:cubicBezTo>
                    <a:pt x="976" y="269"/>
                    <a:pt x="987" y="308"/>
                    <a:pt x="1002" y="325"/>
                  </a:cubicBezTo>
                  <a:cubicBezTo>
                    <a:pt x="1017" y="342"/>
                    <a:pt x="1035" y="355"/>
                    <a:pt x="1050" y="349"/>
                  </a:cubicBezTo>
                  <a:cubicBezTo>
                    <a:pt x="1065" y="343"/>
                    <a:pt x="1078" y="317"/>
                    <a:pt x="1095" y="286"/>
                  </a:cubicBezTo>
                  <a:cubicBezTo>
                    <a:pt x="1112" y="255"/>
                    <a:pt x="1137" y="202"/>
                    <a:pt x="1155" y="163"/>
                  </a:cubicBezTo>
                  <a:cubicBezTo>
                    <a:pt x="1173" y="124"/>
                    <a:pt x="1188" y="75"/>
                    <a:pt x="1203" y="49"/>
                  </a:cubicBezTo>
                  <a:cubicBezTo>
                    <a:pt x="1218" y="23"/>
                    <a:pt x="1234" y="8"/>
                    <a:pt x="1248" y="4"/>
                  </a:cubicBezTo>
                  <a:cubicBezTo>
                    <a:pt x="1262" y="0"/>
                    <a:pt x="1271" y="6"/>
                    <a:pt x="1287" y="22"/>
                  </a:cubicBezTo>
                  <a:cubicBezTo>
                    <a:pt x="1303" y="38"/>
                    <a:pt x="1332" y="84"/>
                    <a:pt x="1344" y="100"/>
                  </a:cubicBezTo>
                </a:path>
              </a:pathLst>
            </a:custGeom>
            <a:pattFill prst="ltVert">
              <a:fgClr>
                <a:srgbClr val="FF0000"/>
              </a:fgClr>
              <a:bgClr>
                <a:srgbClr val="FFEBFF"/>
              </a:bgClr>
            </a:patt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57" name="直接连接符 10259"/>
            <p:cNvSpPr/>
            <p:nvPr/>
          </p:nvSpPr>
          <p:spPr>
            <a:xfrm flipV="1">
              <a:off x="3600" y="2260"/>
              <a:ext cx="816" cy="33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112658" name="直接连接符 10260"/>
            <p:cNvSpPr/>
            <p:nvPr/>
          </p:nvSpPr>
          <p:spPr>
            <a:xfrm flipV="1">
              <a:off x="2880" y="2596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</p:grpSp>
      <p:sp>
        <p:nvSpPr>
          <p:cNvPr id="112659" name="矩形 10261"/>
          <p:cNvSpPr/>
          <p:nvPr/>
        </p:nvSpPr>
        <p:spPr>
          <a:xfrm>
            <a:off x="6542088" y="1419225"/>
            <a:ext cx="914400" cy="6492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0" name="平行四边形 10262"/>
          <p:cNvSpPr/>
          <p:nvPr/>
        </p:nvSpPr>
        <p:spPr>
          <a:xfrm rot="5425004">
            <a:off x="5873750" y="1327150"/>
            <a:ext cx="650875" cy="685800"/>
          </a:xfrm>
          <a:prstGeom prst="parallelogram">
            <a:avLst>
              <a:gd name="adj" fmla="val 10481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4" name="直接连接符 10263"/>
          <p:cNvSpPr/>
          <p:nvPr/>
        </p:nvSpPr>
        <p:spPr>
          <a:xfrm flipV="1">
            <a:off x="6542088" y="1563688"/>
            <a:ext cx="762000" cy="287337"/>
          </a:xfrm>
          <a:prstGeom prst="line">
            <a:avLst/>
          </a:prstGeom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triangle" w="sm" len="lg"/>
          </a:ln>
        </p:spPr>
      </p:sp>
      <p:grpSp>
        <p:nvGrpSpPr>
          <p:cNvPr id="10265" name="组合 10264"/>
          <p:cNvGrpSpPr/>
          <p:nvPr/>
        </p:nvGrpSpPr>
        <p:grpSpPr>
          <a:xfrm>
            <a:off x="2427288" y="3151188"/>
            <a:ext cx="2286000" cy="866775"/>
            <a:chOff x="960" y="3072"/>
            <a:chExt cx="1440" cy="576"/>
          </a:xfrm>
        </p:grpSpPr>
        <p:sp>
          <p:nvSpPr>
            <p:cNvPr id="112663" name="直接连接符 10265"/>
            <p:cNvSpPr/>
            <p:nvPr/>
          </p:nvSpPr>
          <p:spPr>
            <a:xfrm flipV="1">
              <a:off x="1680" y="3072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112664" name="直接连接符 10266"/>
            <p:cNvSpPr/>
            <p:nvPr/>
          </p:nvSpPr>
          <p:spPr>
            <a:xfrm flipV="1">
              <a:off x="960" y="3360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2665" name="直接连接符 10267"/>
            <p:cNvSpPr/>
            <p:nvPr/>
          </p:nvSpPr>
          <p:spPr>
            <a:xfrm flipV="1">
              <a:off x="1104" y="3432"/>
              <a:ext cx="384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sp>
        <p:nvSpPr>
          <p:cNvPr id="112666" name="平行四边形 10268"/>
          <p:cNvSpPr/>
          <p:nvPr/>
        </p:nvSpPr>
        <p:spPr>
          <a:xfrm rot="5425004">
            <a:off x="3290888" y="3570288"/>
            <a:ext cx="939800" cy="533400"/>
          </a:xfrm>
          <a:prstGeom prst="parallelogram">
            <a:avLst>
              <a:gd name="adj" fmla="val 37440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7" name="平行四边形 10269"/>
          <p:cNvSpPr/>
          <p:nvPr/>
        </p:nvSpPr>
        <p:spPr>
          <a:xfrm rot="5425004">
            <a:off x="5873750" y="3638550"/>
            <a:ext cx="650875" cy="685800"/>
          </a:xfrm>
          <a:prstGeom prst="parallelogram">
            <a:avLst>
              <a:gd name="adj" fmla="val 10481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71" name="组合 10270"/>
          <p:cNvGrpSpPr/>
          <p:nvPr/>
        </p:nvGrpSpPr>
        <p:grpSpPr>
          <a:xfrm>
            <a:off x="5018088" y="3222625"/>
            <a:ext cx="2286000" cy="866775"/>
            <a:chOff x="960" y="3072"/>
            <a:chExt cx="1440" cy="576"/>
          </a:xfrm>
        </p:grpSpPr>
        <p:sp>
          <p:nvSpPr>
            <p:cNvPr id="112669" name="直接连接符 10271"/>
            <p:cNvSpPr/>
            <p:nvPr/>
          </p:nvSpPr>
          <p:spPr>
            <a:xfrm flipV="1">
              <a:off x="1680" y="3072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112670" name="直接连接符 10272"/>
            <p:cNvSpPr/>
            <p:nvPr/>
          </p:nvSpPr>
          <p:spPr>
            <a:xfrm flipV="1">
              <a:off x="960" y="3360"/>
              <a:ext cx="720" cy="28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2671" name="直接连接符 10273"/>
            <p:cNvSpPr/>
            <p:nvPr/>
          </p:nvSpPr>
          <p:spPr>
            <a:xfrm flipV="1">
              <a:off x="1104" y="3432"/>
              <a:ext cx="384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sp>
        <p:nvSpPr>
          <p:cNvPr id="112672" name="平行四边形 10274"/>
          <p:cNvSpPr/>
          <p:nvPr/>
        </p:nvSpPr>
        <p:spPr>
          <a:xfrm rot="5425004">
            <a:off x="5873750" y="2987675"/>
            <a:ext cx="650875" cy="685800"/>
          </a:xfrm>
          <a:prstGeom prst="parallelogram">
            <a:avLst>
              <a:gd name="adj" fmla="val 10481"/>
            </a:avLst>
          </a:prstGeom>
          <a:pattFill prst="ltVert">
            <a:fgClr>
              <a:schemeClr val="tx2"/>
            </a:fgClr>
            <a:bgClr>
              <a:schemeClr val="accent1"/>
            </a:bgClr>
          </a:patt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68386" dir="20291803" algn="ctr" rotWithShape="0">
              <a:srgbClr val="84D56B"/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3" name="文本框 10275"/>
          <p:cNvSpPr txBox="1"/>
          <p:nvPr/>
        </p:nvSpPr>
        <p:spPr>
          <a:xfrm>
            <a:off x="1512888" y="842963"/>
            <a:ext cx="620712" cy="346551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机械波穿过狭缝</a:t>
            </a:r>
            <a:endParaRPr lang="zh-CN" altLang="en-US" dirty="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4" name="Text Box 6"/>
          <p:cNvSpPr txBox="1"/>
          <p:nvPr/>
        </p:nvSpPr>
        <p:spPr>
          <a:xfrm>
            <a:off x="134938" y="90488"/>
            <a:ext cx="42672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一、横波的偏振性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Rectangle 2"/>
          <p:cNvSpPr/>
          <p:nvPr/>
        </p:nvSpPr>
        <p:spPr>
          <a:xfrm>
            <a:off x="206375" y="144463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</a:rPr>
              <a:t>二、线偏振光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4147" name="Rectangle 3"/>
          <p:cNvSpPr/>
          <p:nvPr/>
        </p:nvSpPr>
        <p:spPr>
          <a:xfrm>
            <a:off x="341313" y="684213"/>
            <a:ext cx="8764587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光矢量只沿一个固定方向振动的光，叫线偏振光。又称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完全偏振光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422400" y="1449388"/>
            <a:ext cx="4051300" cy="3030537"/>
            <a:chOff x="1087" y="771"/>
            <a:chExt cx="2842" cy="2126"/>
          </a:xfrm>
        </p:grpSpPr>
        <p:sp>
          <p:nvSpPr>
            <p:cNvPr id="114692" name="Rectangle 5"/>
            <p:cNvSpPr/>
            <p:nvPr/>
          </p:nvSpPr>
          <p:spPr>
            <a:xfrm>
              <a:off x="1151" y="1650"/>
              <a:ext cx="181" cy="165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 anchor="t" anchorCtr="0"/>
            <a:p>
              <a:pPr algn="just"/>
              <a:r>
                <a:rPr lang="en-US" altLang="zh-CN" sz="20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693" name="Line 6"/>
            <p:cNvSpPr/>
            <p:nvPr/>
          </p:nvSpPr>
          <p:spPr>
            <a:xfrm>
              <a:off x="1321" y="1735"/>
              <a:ext cx="0" cy="67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triangle" w="sm" len="lg"/>
              <a:tailEnd type="none" w="med" len="sm"/>
            </a:ln>
          </p:spPr>
        </p:sp>
        <p:sp>
          <p:nvSpPr>
            <p:cNvPr id="114694" name="Rectangle 7"/>
            <p:cNvSpPr/>
            <p:nvPr/>
          </p:nvSpPr>
          <p:spPr>
            <a:xfrm rot="-1346847">
              <a:off x="2965" y="1054"/>
              <a:ext cx="907" cy="17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12700" tIns="12700" rIns="12700" bIns="12700" anchor="t" anchorCtr="0"/>
            <a:p>
              <a:pPr algn="just"/>
              <a:r>
                <a:rPr lang="zh-CN" altLang="en-US" sz="2000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传</a:t>
              </a:r>
              <a:r>
                <a:rPr lang="zh-CN" altLang="en-US" sz="2000" dirty="0">
                  <a:solidFill>
                    <a:srgbClr val="3333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播方向</a:t>
              </a:r>
              <a:endPara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5" name="Line 8"/>
            <p:cNvSpPr/>
            <p:nvPr/>
          </p:nvSpPr>
          <p:spPr>
            <a:xfrm flipV="1">
              <a:off x="1151" y="1196"/>
              <a:ext cx="2778" cy="10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4696" name="Freeform 9"/>
            <p:cNvSpPr/>
            <p:nvPr/>
          </p:nvSpPr>
          <p:spPr>
            <a:xfrm>
              <a:off x="1087" y="771"/>
              <a:ext cx="2190" cy="2126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2190" y="0"/>
                </a:cxn>
                <a:cxn ang="0">
                  <a:pos x="2190" y="1247"/>
                </a:cxn>
                <a:cxn ang="0">
                  <a:pos x="7" y="2126"/>
                </a:cxn>
                <a:cxn ang="0">
                  <a:pos x="7" y="793"/>
                </a:cxn>
              </a:cxnLst>
              <a:pathLst>
                <a:path w="2190" h="2126">
                  <a:moveTo>
                    <a:pt x="0" y="811"/>
                  </a:moveTo>
                  <a:lnTo>
                    <a:pt x="2190" y="0"/>
                  </a:lnTo>
                  <a:lnTo>
                    <a:pt x="2190" y="1247"/>
                  </a:lnTo>
                  <a:lnTo>
                    <a:pt x="7" y="2126"/>
                  </a:lnTo>
                  <a:lnTo>
                    <a:pt x="7" y="793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697" name="Freeform 10"/>
            <p:cNvSpPr/>
            <p:nvPr/>
          </p:nvSpPr>
          <p:spPr>
            <a:xfrm>
              <a:off x="1434" y="1253"/>
              <a:ext cx="1418" cy="98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70" y="361"/>
                </a:cxn>
                <a:cxn ang="0">
                  <a:pos x="655" y="755"/>
                </a:cxn>
                <a:cxn ang="0">
                  <a:pos x="993" y="1037"/>
                </a:cxn>
                <a:cxn ang="0">
                  <a:pos x="1196" y="545"/>
                </a:cxn>
                <a:cxn ang="0">
                  <a:pos x="1350" y="25"/>
                </a:cxn>
                <a:cxn ang="0">
                  <a:pos x="1658" y="404"/>
                </a:cxn>
              </a:cxnLst>
              <a:pathLst>
                <a:path w="1346" h="954">
                  <a:moveTo>
                    <a:pt x="0" y="851"/>
                  </a:moveTo>
                  <a:cubicBezTo>
                    <a:pt x="36" y="763"/>
                    <a:pt x="130" y="352"/>
                    <a:pt x="219" y="322"/>
                  </a:cubicBezTo>
                  <a:cubicBezTo>
                    <a:pt x="308" y="292"/>
                    <a:pt x="434" y="572"/>
                    <a:pt x="532" y="672"/>
                  </a:cubicBezTo>
                  <a:cubicBezTo>
                    <a:pt x="630" y="772"/>
                    <a:pt x="734" y="954"/>
                    <a:pt x="807" y="923"/>
                  </a:cubicBezTo>
                  <a:cubicBezTo>
                    <a:pt x="880" y="892"/>
                    <a:pt x="922" y="635"/>
                    <a:pt x="970" y="485"/>
                  </a:cubicBezTo>
                  <a:cubicBezTo>
                    <a:pt x="1018" y="335"/>
                    <a:pt x="1032" y="42"/>
                    <a:pt x="1095" y="21"/>
                  </a:cubicBezTo>
                  <a:cubicBezTo>
                    <a:pt x="1158" y="0"/>
                    <a:pt x="1294" y="289"/>
                    <a:pt x="1346" y="359"/>
                  </a:cubicBezTo>
                </a:path>
              </a:pathLst>
            </a:custGeom>
            <a:noFill/>
            <a:ln w="28575" cap="flat" cmpd="sng">
              <a:solidFill>
                <a:srgbClr val="3333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4698" name="Group 11"/>
            <p:cNvGrpSpPr/>
            <p:nvPr/>
          </p:nvGrpSpPr>
          <p:grpSpPr>
            <a:xfrm>
              <a:off x="1519" y="1622"/>
              <a:ext cx="312" cy="510"/>
              <a:chOff x="1519" y="1622"/>
              <a:chExt cx="312" cy="510"/>
            </a:xfrm>
          </p:grpSpPr>
          <p:sp>
            <p:nvSpPr>
              <p:cNvPr id="114699" name="Line 12"/>
              <p:cNvSpPr/>
              <p:nvPr/>
            </p:nvSpPr>
            <p:spPr>
              <a:xfrm flipV="1">
                <a:off x="1661" y="1622"/>
                <a:ext cx="0" cy="425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0" name="Line 13"/>
              <p:cNvSpPr/>
              <p:nvPr/>
            </p:nvSpPr>
            <p:spPr>
              <a:xfrm flipV="1">
                <a:off x="1746" y="1678"/>
                <a:ext cx="0" cy="34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1" name="Line 14"/>
              <p:cNvSpPr/>
              <p:nvPr/>
            </p:nvSpPr>
            <p:spPr>
              <a:xfrm flipV="1">
                <a:off x="1831" y="1820"/>
                <a:ext cx="0" cy="170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2" name="Line 15"/>
              <p:cNvSpPr/>
              <p:nvPr/>
            </p:nvSpPr>
            <p:spPr>
              <a:xfrm flipV="1">
                <a:off x="1576" y="1791"/>
                <a:ext cx="0" cy="312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3" name="Line 16"/>
              <p:cNvSpPr/>
              <p:nvPr/>
            </p:nvSpPr>
            <p:spPr>
              <a:xfrm flipV="1">
                <a:off x="1519" y="1990"/>
                <a:ext cx="0" cy="142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14704" name="Group 17"/>
            <p:cNvGrpSpPr/>
            <p:nvPr/>
          </p:nvGrpSpPr>
          <p:grpSpPr>
            <a:xfrm>
              <a:off x="2540" y="1281"/>
              <a:ext cx="227" cy="454"/>
              <a:chOff x="2540" y="1281"/>
              <a:chExt cx="227" cy="454"/>
            </a:xfrm>
          </p:grpSpPr>
          <p:sp>
            <p:nvSpPr>
              <p:cNvPr id="114705" name="Line 18"/>
              <p:cNvSpPr/>
              <p:nvPr/>
            </p:nvSpPr>
            <p:spPr>
              <a:xfrm flipV="1">
                <a:off x="2597" y="1281"/>
                <a:ext cx="0" cy="397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6" name="Line 19"/>
              <p:cNvSpPr/>
              <p:nvPr/>
            </p:nvSpPr>
            <p:spPr>
              <a:xfrm flipV="1">
                <a:off x="2540" y="1508"/>
                <a:ext cx="0" cy="227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7" name="Line 20"/>
              <p:cNvSpPr/>
              <p:nvPr/>
            </p:nvSpPr>
            <p:spPr>
              <a:xfrm flipV="1">
                <a:off x="2682" y="1395"/>
                <a:ext cx="0" cy="255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08" name="Line 21"/>
              <p:cNvSpPr/>
              <p:nvPr/>
            </p:nvSpPr>
            <p:spPr>
              <a:xfrm flipV="1">
                <a:off x="2767" y="1508"/>
                <a:ext cx="0" cy="142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14709" name="Group 22"/>
            <p:cNvGrpSpPr/>
            <p:nvPr/>
          </p:nvGrpSpPr>
          <p:grpSpPr>
            <a:xfrm>
              <a:off x="2115" y="1820"/>
              <a:ext cx="236" cy="368"/>
              <a:chOff x="2115" y="1820"/>
              <a:chExt cx="255" cy="397"/>
            </a:xfrm>
          </p:grpSpPr>
          <p:sp>
            <p:nvSpPr>
              <p:cNvPr id="114710" name="Line 23"/>
              <p:cNvSpPr/>
              <p:nvPr/>
            </p:nvSpPr>
            <p:spPr>
              <a:xfrm>
                <a:off x="2200" y="1848"/>
                <a:ext cx="0" cy="312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11" name="Line 24"/>
              <p:cNvSpPr/>
              <p:nvPr/>
            </p:nvSpPr>
            <p:spPr>
              <a:xfrm>
                <a:off x="2285" y="1848"/>
                <a:ext cx="0" cy="369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12" name="Line 25"/>
              <p:cNvSpPr/>
              <p:nvPr/>
            </p:nvSpPr>
            <p:spPr>
              <a:xfrm>
                <a:off x="2370" y="1820"/>
                <a:ext cx="0" cy="256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4713" name="Line 26"/>
              <p:cNvSpPr/>
              <p:nvPr/>
            </p:nvSpPr>
            <p:spPr>
              <a:xfrm>
                <a:off x="2115" y="1877"/>
                <a:ext cx="0" cy="227"/>
              </a:xfrm>
              <a:prstGeom prst="line">
                <a:avLst/>
              </a:prstGeom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114714" name="Rectangle 27"/>
            <p:cNvSpPr/>
            <p:nvPr/>
          </p:nvSpPr>
          <p:spPr>
            <a:xfrm rot="-1297348">
              <a:off x="1632" y="2291"/>
              <a:ext cx="667" cy="2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dirty="0">
                  <a:solidFill>
                    <a:srgbClr val="3333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振动面</a:t>
              </a:r>
              <a:endParaRPr lang="zh-CN" altLang="en-US" sz="2000" dirty="0">
                <a:solidFill>
                  <a:srgbClr val="3333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6146800" y="1628775"/>
            <a:ext cx="1349375" cy="946150"/>
            <a:chOff x="3986" y="1310"/>
            <a:chExt cx="850" cy="596"/>
          </a:xfrm>
        </p:grpSpPr>
        <p:sp>
          <p:nvSpPr>
            <p:cNvPr id="114716" name="Line 29"/>
            <p:cNvSpPr/>
            <p:nvPr/>
          </p:nvSpPr>
          <p:spPr>
            <a:xfrm>
              <a:off x="4411" y="1339"/>
              <a:ext cx="0" cy="538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4717" name="Oval 30"/>
            <p:cNvSpPr/>
            <p:nvPr/>
          </p:nvSpPr>
          <p:spPr>
            <a:xfrm>
              <a:off x="4382" y="1593"/>
              <a:ext cx="57" cy="5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18" name="Oval 31"/>
            <p:cNvSpPr/>
            <p:nvPr/>
          </p:nvSpPr>
          <p:spPr>
            <a:xfrm>
              <a:off x="3986" y="1310"/>
              <a:ext cx="850" cy="59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4176" name="Rectangle 32"/>
          <p:cNvSpPr/>
          <p:nvPr/>
        </p:nvSpPr>
        <p:spPr>
          <a:xfrm>
            <a:off x="5921375" y="3068638"/>
            <a:ext cx="2160588" cy="1035050"/>
          </a:xfrm>
          <a:prstGeom prst="rect">
            <a:avLst/>
          </a:prstGeom>
          <a:noFill/>
          <a:ln w="25400">
            <a:noFill/>
          </a:ln>
        </p:spPr>
        <p:txBody>
          <a:bodyPr lIns="12700" tIns="12700" rIns="12700" bIns="12700" anchor="t" anchorCtr="0"/>
          <a:p>
            <a:pPr algn="just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面对光的传播方向看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77" name="Text Box 33"/>
          <p:cNvSpPr txBox="1"/>
          <p:nvPr/>
        </p:nvSpPr>
        <p:spPr>
          <a:xfrm>
            <a:off x="439738" y="4741863"/>
            <a:ext cx="35814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dirty="0">
                <a:latin typeface="方正书宋简体" pitchFamily="50" charset="-122"/>
                <a:ea typeface="宋体" panose="02010600030101010101" pitchFamily="2" charset="-122"/>
              </a:rPr>
              <a:t>线偏振光的表示法：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34"/>
          <p:cNvGrpSpPr/>
          <p:nvPr/>
        </p:nvGrpSpPr>
        <p:grpSpPr>
          <a:xfrm>
            <a:off x="1293813" y="5416550"/>
            <a:ext cx="3046412" cy="1143000"/>
            <a:chOff x="725" y="3322"/>
            <a:chExt cx="1919" cy="720"/>
          </a:xfrm>
        </p:grpSpPr>
        <p:sp>
          <p:nvSpPr>
            <p:cNvPr id="114722" name="Text Box 35"/>
            <p:cNvSpPr txBox="1"/>
            <p:nvPr/>
          </p:nvSpPr>
          <p:spPr>
            <a:xfrm>
              <a:off x="725" y="3706"/>
              <a:ext cx="1919" cy="33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光振动平行板面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723" name="Line 36"/>
            <p:cNvSpPr/>
            <p:nvPr/>
          </p:nvSpPr>
          <p:spPr>
            <a:xfrm>
              <a:off x="725" y="3476"/>
              <a:ext cx="1729" cy="1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round/>
              <a:headEnd type="none" w="med" len="sm"/>
              <a:tailEnd type="triangle" w="med" len="sm"/>
            </a:ln>
          </p:spPr>
        </p:sp>
        <p:sp>
          <p:nvSpPr>
            <p:cNvPr id="114724" name="Line 37"/>
            <p:cNvSpPr/>
            <p:nvPr/>
          </p:nvSpPr>
          <p:spPr>
            <a:xfrm flipH="1">
              <a:off x="1397" y="3328"/>
              <a:ext cx="5" cy="29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4725" name="Line 38"/>
            <p:cNvSpPr/>
            <p:nvPr/>
          </p:nvSpPr>
          <p:spPr>
            <a:xfrm>
              <a:off x="917" y="3332"/>
              <a:ext cx="1" cy="29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4726" name="Line 39"/>
            <p:cNvSpPr/>
            <p:nvPr/>
          </p:nvSpPr>
          <p:spPr>
            <a:xfrm flipH="1">
              <a:off x="1872" y="3322"/>
              <a:ext cx="5" cy="29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4727" name="Line 40"/>
            <p:cNvSpPr/>
            <p:nvPr/>
          </p:nvSpPr>
          <p:spPr>
            <a:xfrm flipH="1">
              <a:off x="1637" y="3322"/>
              <a:ext cx="5" cy="29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4728" name="Line 41"/>
            <p:cNvSpPr/>
            <p:nvPr/>
          </p:nvSpPr>
          <p:spPr>
            <a:xfrm>
              <a:off x="2117" y="3322"/>
              <a:ext cx="1" cy="292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4729" name="Line 42"/>
            <p:cNvSpPr/>
            <p:nvPr/>
          </p:nvSpPr>
          <p:spPr>
            <a:xfrm flipH="1">
              <a:off x="1157" y="3322"/>
              <a:ext cx="5" cy="29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</p:grpSp>
      <p:grpSp>
        <p:nvGrpSpPr>
          <p:cNvPr id="8" name="Group 43"/>
          <p:cNvGrpSpPr/>
          <p:nvPr/>
        </p:nvGrpSpPr>
        <p:grpSpPr>
          <a:xfrm>
            <a:off x="4984750" y="5551488"/>
            <a:ext cx="2895600" cy="1022350"/>
            <a:chOff x="3050" y="3407"/>
            <a:chExt cx="1824" cy="644"/>
          </a:xfrm>
        </p:grpSpPr>
        <p:sp>
          <p:nvSpPr>
            <p:cNvPr id="114731" name="Text Box 44"/>
            <p:cNvSpPr txBox="1"/>
            <p:nvPr/>
          </p:nvSpPr>
          <p:spPr>
            <a:xfrm>
              <a:off x="3050" y="3667"/>
              <a:ext cx="182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光振动垂直板面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732" name="Line 45"/>
            <p:cNvSpPr/>
            <p:nvPr/>
          </p:nvSpPr>
          <p:spPr>
            <a:xfrm>
              <a:off x="3050" y="3427"/>
              <a:ext cx="1729" cy="1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round/>
              <a:headEnd type="none" w="med" len="sm"/>
              <a:tailEnd type="triangle" w="med" len="sm"/>
            </a:ln>
          </p:spPr>
        </p:sp>
        <p:sp>
          <p:nvSpPr>
            <p:cNvPr id="114733" name="Oval 46"/>
            <p:cNvSpPr/>
            <p:nvPr/>
          </p:nvSpPr>
          <p:spPr>
            <a:xfrm>
              <a:off x="3305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34" name="Oval 47"/>
            <p:cNvSpPr/>
            <p:nvPr/>
          </p:nvSpPr>
          <p:spPr>
            <a:xfrm>
              <a:off x="3532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35" name="Oval 48"/>
            <p:cNvSpPr/>
            <p:nvPr/>
          </p:nvSpPr>
          <p:spPr>
            <a:xfrm>
              <a:off x="3730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36" name="Oval 49"/>
            <p:cNvSpPr/>
            <p:nvPr/>
          </p:nvSpPr>
          <p:spPr>
            <a:xfrm>
              <a:off x="3957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37" name="Oval 50"/>
            <p:cNvSpPr/>
            <p:nvPr/>
          </p:nvSpPr>
          <p:spPr>
            <a:xfrm>
              <a:off x="4212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38" name="Oval 51"/>
            <p:cNvSpPr/>
            <p:nvPr/>
          </p:nvSpPr>
          <p:spPr>
            <a:xfrm>
              <a:off x="4439" y="3407"/>
              <a:ext cx="57" cy="57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/>
      <p:bldP spid="134147" grpId="0"/>
      <p:bldP spid="134176" grpId="0"/>
      <p:bldP spid="13417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6704013" y="2051050"/>
            <a:ext cx="1609725" cy="1620838"/>
            <a:chOff x="2289" y="1763"/>
            <a:chExt cx="720" cy="725"/>
          </a:xfrm>
        </p:grpSpPr>
        <p:grpSp>
          <p:nvGrpSpPr>
            <p:cNvPr id="113666" name="Group 3"/>
            <p:cNvGrpSpPr/>
            <p:nvPr/>
          </p:nvGrpSpPr>
          <p:grpSpPr>
            <a:xfrm>
              <a:off x="2296" y="1769"/>
              <a:ext cx="705" cy="719"/>
              <a:chOff x="1640" y="888"/>
              <a:chExt cx="705" cy="719"/>
            </a:xfrm>
          </p:grpSpPr>
          <p:sp>
            <p:nvSpPr>
              <p:cNvPr id="113667" name="Line 4"/>
              <p:cNvSpPr/>
              <p:nvPr/>
            </p:nvSpPr>
            <p:spPr>
              <a:xfrm>
                <a:off x="2000" y="899"/>
                <a:ext cx="0" cy="700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68" name="Line 5"/>
              <p:cNvSpPr/>
              <p:nvPr/>
            </p:nvSpPr>
            <p:spPr>
              <a:xfrm>
                <a:off x="1647" y="1244"/>
                <a:ext cx="698" cy="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69" name="Line 6"/>
              <p:cNvSpPr/>
              <p:nvPr/>
            </p:nvSpPr>
            <p:spPr>
              <a:xfrm flipV="1">
                <a:off x="1728" y="1020"/>
                <a:ext cx="529" cy="458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70" name="Line 7"/>
              <p:cNvSpPr/>
              <p:nvPr/>
            </p:nvSpPr>
            <p:spPr>
              <a:xfrm rot="111068">
                <a:off x="1731" y="1011"/>
                <a:ext cx="538" cy="467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71" name="Line 8"/>
              <p:cNvSpPr/>
              <p:nvPr/>
            </p:nvSpPr>
            <p:spPr>
              <a:xfrm rot="1658535">
                <a:off x="1995" y="888"/>
                <a:ext cx="1" cy="719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72" name="Line 9"/>
              <p:cNvSpPr/>
              <p:nvPr/>
            </p:nvSpPr>
            <p:spPr>
              <a:xfrm rot="1318187" flipV="1">
                <a:off x="1640" y="1237"/>
                <a:ext cx="704" cy="13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73" name="Line 10"/>
              <p:cNvSpPr/>
              <p:nvPr/>
            </p:nvSpPr>
            <p:spPr>
              <a:xfrm rot="1165010" flipV="1">
                <a:off x="1731" y="1020"/>
                <a:ext cx="533" cy="457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  <p:sp>
            <p:nvSpPr>
              <p:cNvPr id="113674" name="Line 11"/>
              <p:cNvSpPr/>
              <p:nvPr/>
            </p:nvSpPr>
            <p:spPr>
              <a:xfrm rot="1393498">
                <a:off x="1733" y="1020"/>
                <a:ext cx="538" cy="466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med"/>
                <a:tailEnd type="triangle" w="sm" len="med"/>
              </a:ln>
            </p:spPr>
          </p:sp>
        </p:grpSp>
        <p:sp>
          <p:nvSpPr>
            <p:cNvPr id="113675" name="Oval 12"/>
            <p:cNvSpPr/>
            <p:nvPr/>
          </p:nvSpPr>
          <p:spPr>
            <a:xfrm>
              <a:off x="2289" y="1763"/>
              <a:ext cx="720" cy="720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5832475" y="4452938"/>
            <a:ext cx="1144588" cy="1143000"/>
            <a:chOff x="2823" y="289"/>
            <a:chExt cx="721" cy="720"/>
          </a:xfrm>
        </p:grpSpPr>
        <p:grpSp>
          <p:nvGrpSpPr>
            <p:cNvPr id="113677" name="Group 14"/>
            <p:cNvGrpSpPr/>
            <p:nvPr/>
          </p:nvGrpSpPr>
          <p:grpSpPr>
            <a:xfrm>
              <a:off x="2826" y="301"/>
              <a:ext cx="718" cy="674"/>
              <a:chOff x="3358" y="953"/>
              <a:chExt cx="576" cy="541"/>
            </a:xfrm>
          </p:grpSpPr>
          <p:sp>
            <p:nvSpPr>
              <p:cNvPr id="113678" name="Line 15"/>
              <p:cNvSpPr/>
              <p:nvPr/>
            </p:nvSpPr>
            <p:spPr>
              <a:xfrm>
                <a:off x="3646" y="953"/>
                <a:ext cx="0" cy="54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  <p:sp>
            <p:nvSpPr>
              <p:cNvPr id="113679" name="Line 16"/>
              <p:cNvSpPr/>
              <p:nvPr/>
            </p:nvSpPr>
            <p:spPr>
              <a:xfrm>
                <a:off x="3358" y="1240"/>
                <a:ext cx="576" cy="1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</p:grpSp>
        <p:sp>
          <p:nvSpPr>
            <p:cNvPr id="113680" name="Oval 17"/>
            <p:cNvSpPr/>
            <p:nvPr/>
          </p:nvSpPr>
          <p:spPr>
            <a:xfrm>
              <a:off x="2823" y="289"/>
              <a:ext cx="720" cy="720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6437313" y="4273550"/>
            <a:ext cx="1979612" cy="776288"/>
            <a:chOff x="3645" y="761"/>
            <a:chExt cx="1585" cy="489"/>
          </a:xfrm>
        </p:grpSpPr>
        <p:sp>
          <p:nvSpPr>
            <p:cNvPr id="113682" name="Line 19"/>
            <p:cNvSpPr/>
            <p:nvPr/>
          </p:nvSpPr>
          <p:spPr>
            <a:xfrm flipV="1">
              <a:off x="3645" y="953"/>
              <a:ext cx="579" cy="139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683" name="Line 20"/>
            <p:cNvSpPr/>
            <p:nvPr/>
          </p:nvSpPr>
          <p:spPr>
            <a:xfrm flipV="1">
              <a:off x="3731" y="953"/>
              <a:ext cx="493" cy="29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684" name="Text Box 21"/>
            <p:cNvSpPr txBox="1"/>
            <p:nvPr/>
          </p:nvSpPr>
          <p:spPr>
            <a:xfrm>
              <a:off x="4224" y="761"/>
              <a:ext cx="100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非相干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3142" name="Object 22"/>
          <p:cNvGraphicFramePr/>
          <p:nvPr/>
        </p:nvGraphicFramePr>
        <p:xfrm>
          <a:off x="1285875" y="5286375"/>
          <a:ext cx="14859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" r:id="rId1" imgW="711200" imgH="241300" progId="Equation.3">
                  <p:embed/>
                </p:oleObj>
              </mc:Choice>
              <mc:Fallback>
                <p:oleObj name="" r:id="rId1" imgW="711200" imgH="241300" progId="Equation.3">
                  <p:embed/>
                  <p:pic>
                    <p:nvPicPr>
                      <p:cNvPr id="0" name="图片 34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5875" y="5286375"/>
                        <a:ext cx="148590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43" name="Object 23"/>
          <p:cNvGraphicFramePr/>
          <p:nvPr/>
        </p:nvGraphicFramePr>
        <p:xfrm>
          <a:off x="3176588" y="5141913"/>
          <a:ext cx="139541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" r:id="rId3" imgW="761365" imgH="393700" progId="Equation.3">
                  <p:embed/>
                </p:oleObj>
              </mc:Choice>
              <mc:Fallback>
                <p:oleObj name="" r:id="rId3" imgW="761365" imgH="393700" progId="Equation.3">
                  <p:embed/>
                  <p:pic>
                    <p:nvPicPr>
                      <p:cNvPr id="0" name="图片 34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6588" y="5141913"/>
                        <a:ext cx="1395412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4" name="Rectangle 24"/>
          <p:cNvSpPr/>
          <p:nvPr/>
        </p:nvSpPr>
        <p:spPr>
          <a:xfrm>
            <a:off x="0" y="4421188"/>
            <a:ext cx="333057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C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自然光的表示</a:t>
            </a:r>
            <a:endParaRPr lang="zh-CN" altLang="en-US" b="0" dirty="0">
              <a:solidFill>
                <a:srgbClr val="CC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25"/>
          <p:cNvGrpSpPr/>
          <p:nvPr/>
        </p:nvGrpSpPr>
        <p:grpSpPr>
          <a:xfrm>
            <a:off x="2411413" y="4332288"/>
            <a:ext cx="2390775" cy="593725"/>
            <a:chOff x="5981" y="1330"/>
            <a:chExt cx="2121" cy="495"/>
          </a:xfrm>
        </p:grpSpPr>
        <p:grpSp>
          <p:nvGrpSpPr>
            <p:cNvPr id="113689" name="Group 26"/>
            <p:cNvGrpSpPr/>
            <p:nvPr/>
          </p:nvGrpSpPr>
          <p:grpSpPr>
            <a:xfrm>
              <a:off x="5981" y="1467"/>
              <a:ext cx="2121" cy="358"/>
              <a:chOff x="4167" y="1511"/>
              <a:chExt cx="1434" cy="311"/>
            </a:xfrm>
          </p:grpSpPr>
          <p:sp>
            <p:nvSpPr>
              <p:cNvPr id="113690" name="Line 27"/>
              <p:cNvSpPr/>
              <p:nvPr/>
            </p:nvSpPr>
            <p:spPr>
              <a:xfrm>
                <a:off x="4167" y="1656"/>
                <a:ext cx="143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3691" name="Line 28"/>
              <p:cNvSpPr/>
              <p:nvPr/>
            </p:nvSpPr>
            <p:spPr>
              <a:xfrm>
                <a:off x="4367" y="1511"/>
                <a:ext cx="0" cy="31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692" name="Line 29"/>
              <p:cNvSpPr/>
              <p:nvPr/>
            </p:nvSpPr>
            <p:spPr>
              <a:xfrm>
                <a:off x="4633" y="1511"/>
                <a:ext cx="0" cy="31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693" name="Line 30"/>
              <p:cNvSpPr/>
              <p:nvPr/>
            </p:nvSpPr>
            <p:spPr>
              <a:xfrm>
                <a:off x="4889" y="1511"/>
                <a:ext cx="0" cy="31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694" name="Line 31"/>
              <p:cNvSpPr/>
              <p:nvPr/>
            </p:nvSpPr>
            <p:spPr>
              <a:xfrm>
                <a:off x="5145" y="1511"/>
                <a:ext cx="0" cy="31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695" name="Oval 32"/>
              <p:cNvSpPr/>
              <p:nvPr/>
            </p:nvSpPr>
            <p:spPr>
              <a:xfrm>
                <a:off x="4467" y="1632"/>
                <a:ext cx="47" cy="47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96" name="Oval 33"/>
              <p:cNvSpPr/>
              <p:nvPr/>
            </p:nvSpPr>
            <p:spPr>
              <a:xfrm>
                <a:off x="4745" y="1632"/>
                <a:ext cx="47" cy="47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97" name="Oval 34"/>
              <p:cNvSpPr/>
              <p:nvPr/>
            </p:nvSpPr>
            <p:spPr>
              <a:xfrm>
                <a:off x="4989" y="1632"/>
                <a:ext cx="47" cy="47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98" name="Oval 35"/>
              <p:cNvSpPr/>
              <p:nvPr/>
            </p:nvSpPr>
            <p:spPr>
              <a:xfrm>
                <a:off x="5222" y="1632"/>
                <a:ext cx="47" cy="47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113699" name="Object 36"/>
            <p:cNvGraphicFramePr/>
            <p:nvPr/>
          </p:nvGraphicFramePr>
          <p:xfrm>
            <a:off x="7812" y="1330"/>
            <a:ext cx="19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9" name="" r:id="rId5" imgW="190500" imgH="279400" progId="Equation.3">
                    <p:embed/>
                  </p:oleObj>
                </mc:Choice>
                <mc:Fallback>
                  <p:oleObj name="" r:id="rId5" imgW="190500" imgH="279400" progId="Equation.3">
                    <p:embed/>
                    <p:pic>
                      <p:nvPicPr>
                        <p:cNvPr id="0" name="图片 340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12" y="1330"/>
                          <a:ext cx="195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157" name="Text Box 5"/>
          <p:cNvSpPr txBox="1"/>
          <p:nvPr/>
        </p:nvSpPr>
        <p:spPr>
          <a:xfrm>
            <a:off x="0" y="5875338"/>
            <a:ext cx="9142413" cy="9763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自然光等价于两互相</a:t>
            </a:r>
            <a:r>
              <a:rPr lang="zh-CN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垂直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的互为独立的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无确定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相位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关系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振幅相等的光振动表示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并各具有</a:t>
            </a:r>
            <a:r>
              <a:rPr lang="zh-CN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一半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的振动能量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701" name="Text Box 2"/>
          <p:cNvSpPr txBox="1"/>
          <p:nvPr/>
        </p:nvSpPr>
        <p:spPr>
          <a:xfrm>
            <a:off x="206375" y="71438"/>
            <a:ext cx="24669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三、自然光</a:t>
            </a:r>
            <a:endParaRPr lang="zh-CN" altLang="en-US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47" name="Text Box 3"/>
          <p:cNvSpPr txBox="1"/>
          <p:nvPr/>
        </p:nvSpPr>
        <p:spPr>
          <a:xfrm>
            <a:off x="203200" y="501650"/>
            <a:ext cx="8939213" cy="1308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因原子发光的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随机性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光振动在垂直于光波的传播方向上，随机均匀分布，振幅相等，具有这种特性的光就叫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自然光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。是非偏振光。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0" y="3454400"/>
            <a:ext cx="3075305" cy="414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25" y="3537585"/>
            <a:ext cx="476250" cy="403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10" y="1938655"/>
            <a:ext cx="5335905" cy="165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4" grpId="0"/>
      <p:bldP spid="133157" grpId="0"/>
      <p:bldP spid="61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Rectangle 2"/>
          <p:cNvSpPr/>
          <p:nvPr/>
        </p:nvSpPr>
        <p:spPr>
          <a:xfrm>
            <a:off x="206375" y="23336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</a:rPr>
              <a:t>四、部分偏振光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5171" name="Rectangle 3"/>
          <p:cNvSpPr/>
          <p:nvPr/>
        </p:nvSpPr>
        <p:spPr>
          <a:xfrm>
            <a:off x="414338" y="844550"/>
            <a:ext cx="8039100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 eaLnBrk="0" hangingPunct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光矢量的振动各个方向都有，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一个方向振动较弱，而另一方向振动较强的光 ，叫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部分偏振光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090988" y="2074863"/>
            <a:ext cx="1608137" cy="2087562"/>
            <a:chOff x="1254" y="1224"/>
            <a:chExt cx="640" cy="876"/>
          </a:xfrm>
        </p:grpSpPr>
        <p:grpSp>
          <p:nvGrpSpPr>
            <p:cNvPr id="115716" name="Group 5"/>
            <p:cNvGrpSpPr/>
            <p:nvPr/>
          </p:nvGrpSpPr>
          <p:grpSpPr>
            <a:xfrm>
              <a:off x="1254" y="1224"/>
              <a:ext cx="607" cy="876"/>
              <a:chOff x="1420" y="2103"/>
              <a:chExt cx="677" cy="976"/>
            </a:xfrm>
          </p:grpSpPr>
          <p:sp>
            <p:nvSpPr>
              <p:cNvPr id="115717" name="Line 6"/>
              <p:cNvSpPr/>
              <p:nvPr/>
            </p:nvSpPr>
            <p:spPr>
              <a:xfrm>
                <a:off x="1420" y="2610"/>
                <a:ext cx="677" cy="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  <p:sp>
            <p:nvSpPr>
              <p:cNvPr id="115718" name="Line 7"/>
              <p:cNvSpPr/>
              <p:nvPr/>
            </p:nvSpPr>
            <p:spPr>
              <a:xfrm>
                <a:off x="1776" y="2103"/>
                <a:ext cx="0" cy="976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  <p:sp>
            <p:nvSpPr>
              <p:cNvPr id="115719" name="Line 8"/>
              <p:cNvSpPr/>
              <p:nvPr/>
            </p:nvSpPr>
            <p:spPr>
              <a:xfrm flipV="1">
                <a:off x="1511" y="2288"/>
                <a:ext cx="521" cy="621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  <p:sp>
            <p:nvSpPr>
              <p:cNvPr id="115720" name="Line 9"/>
              <p:cNvSpPr/>
              <p:nvPr/>
            </p:nvSpPr>
            <p:spPr>
              <a:xfrm flipH="1" flipV="1">
                <a:off x="1502" y="2289"/>
                <a:ext cx="520" cy="623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triangle" w="sm" len="lg"/>
              </a:ln>
            </p:spPr>
          </p:sp>
        </p:grpSp>
        <p:sp>
          <p:nvSpPr>
            <p:cNvPr id="115721" name="Oval 10"/>
            <p:cNvSpPr/>
            <p:nvPr/>
          </p:nvSpPr>
          <p:spPr>
            <a:xfrm>
              <a:off x="1264" y="1224"/>
              <a:ext cx="630" cy="876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80" name="Rectangle 12"/>
          <p:cNvSpPr/>
          <p:nvPr/>
        </p:nvSpPr>
        <p:spPr>
          <a:xfrm>
            <a:off x="557213" y="4343400"/>
            <a:ext cx="188912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sz="32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表示法：</a:t>
            </a:r>
            <a:endParaRPr lang="zh-CN" altLang="en-US" sz="3200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13"/>
          <p:cNvGrpSpPr/>
          <p:nvPr/>
        </p:nvGrpSpPr>
        <p:grpSpPr>
          <a:xfrm>
            <a:off x="2771775" y="4706938"/>
            <a:ext cx="3059113" cy="404812"/>
            <a:chOff x="3900" y="12480"/>
            <a:chExt cx="4236" cy="504"/>
          </a:xfrm>
        </p:grpSpPr>
        <p:sp>
          <p:nvSpPr>
            <p:cNvPr id="115724" name="Line 14"/>
            <p:cNvSpPr/>
            <p:nvPr/>
          </p:nvSpPr>
          <p:spPr>
            <a:xfrm>
              <a:off x="3900" y="12732"/>
              <a:ext cx="4236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115725" name="Group 15"/>
            <p:cNvGrpSpPr/>
            <p:nvPr/>
          </p:nvGrpSpPr>
          <p:grpSpPr>
            <a:xfrm>
              <a:off x="4344" y="12480"/>
              <a:ext cx="480" cy="492"/>
              <a:chOff x="4320" y="7284"/>
              <a:chExt cx="480" cy="492"/>
            </a:xfrm>
          </p:grpSpPr>
          <p:sp>
            <p:nvSpPr>
              <p:cNvPr id="115726" name="Line 16"/>
              <p:cNvSpPr/>
              <p:nvPr/>
            </p:nvSpPr>
            <p:spPr>
              <a:xfrm>
                <a:off x="4320" y="7284"/>
                <a:ext cx="0" cy="49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727" name="Oval 17"/>
              <p:cNvSpPr/>
              <p:nvPr/>
            </p:nvSpPr>
            <p:spPr>
              <a:xfrm>
                <a:off x="4680" y="7464"/>
                <a:ext cx="120" cy="120"/>
              </a:xfrm>
              <a:prstGeom prst="ellipse">
                <a:avLst/>
              </a:prstGeom>
              <a:solidFill>
                <a:srgbClr val="000000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5728" name="Group 18"/>
            <p:cNvGrpSpPr/>
            <p:nvPr/>
          </p:nvGrpSpPr>
          <p:grpSpPr>
            <a:xfrm>
              <a:off x="6144" y="12480"/>
              <a:ext cx="480" cy="492"/>
              <a:chOff x="4320" y="7284"/>
              <a:chExt cx="480" cy="492"/>
            </a:xfrm>
          </p:grpSpPr>
          <p:sp>
            <p:nvSpPr>
              <p:cNvPr id="115729" name="Line 19"/>
              <p:cNvSpPr/>
              <p:nvPr/>
            </p:nvSpPr>
            <p:spPr>
              <a:xfrm>
                <a:off x="4320" y="7284"/>
                <a:ext cx="0" cy="49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730" name="Oval 20"/>
              <p:cNvSpPr/>
              <p:nvPr/>
            </p:nvSpPr>
            <p:spPr>
              <a:xfrm>
                <a:off x="4680" y="7464"/>
                <a:ext cx="120" cy="120"/>
              </a:xfrm>
              <a:prstGeom prst="ellipse">
                <a:avLst/>
              </a:prstGeom>
              <a:solidFill>
                <a:srgbClr val="000000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5731" name="Line 21"/>
            <p:cNvSpPr/>
            <p:nvPr/>
          </p:nvSpPr>
          <p:spPr>
            <a:xfrm flipH="1">
              <a:off x="7008" y="12516"/>
              <a:ext cx="0" cy="45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32" name="Line 22"/>
            <p:cNvSpPr/>
            <p:nvPr/>
          </p:nvSpPr>
          <p:spPr>
            <a:xfrm flipH="1">
              <a:off x="5364" y="12492"/>
              <a:ext cx="0" cy="45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33" name="Line 23"/>
            <p:cNvSpPr/>
            <p:nvPr/>
          </p:nvSpPr>
          <p:spPr>
            <a:xfrm flipH="1">
              <a:off x="7740" y="12528"/>
              <a:ext cx="0" cy="45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" name="Group 24"/>
          <p:cNvGrpSpPr/>
          <p:nvPr/>
        </p:nvGrpSpPr>
        <p:grpSpPr>
          <a:xfrm>
            <a:off x="2816225" y="5686425"/>
            <a:ext cx="3059113" cy="373063"/>
            <a:chOff x="1774" y="3492"/>
            <a:chExt cx="1927" cy="235"/>
          </a:xfrm>
        </p:grpSpPr>
        <p:sp>
          <p:nvSpPr>
            <p:cNvPr id="115735" name="Line 25"/>
            <p:cNvSpPr/>
            <p:nvPr/>
          </p:nvSpPr>
          <p:spPr>
            <a:xfrm>
              <a:off x="1774" y="3592"/>
              <a:ext cx="1927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5736" name="Oval 26"/>
            <p:cNvSpPr/>
            <p:nvPr/>
          </p:nvSpPr>
          <p:spPr>
            <a:xfrm>
              <a:off x="2048" y="3577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37" name="Line 27"/>
            <p:cNvSpPr/>
            <p:nvPr/>
          </p:nvSpPr>
          <p:spPr>
            <a:xfrm flipH="1">
              <a:off x="2445" y="3492"/>
              <a:ext cx="0" cy="231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38" name="Oval 28"/>
            <p:cNvSpPr/>
            <p:nvPr/>
          </p:nvSpPr>
          <p:spPr>
            <a:xfrm>
              <a:off x="2219" y="3573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39" name="Oval 29"/>
            <p:cNvSpPr/>
            <p:nvPr/>
          </p:nvSpPr>
          <p:spPr>
            <a:xfrm>
              <a:off x="2540" y="3577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40" name="Line 30"/>
            <p:cNvSpPr/>
            <p:nvPr/>
          </p:nvSpPr>
          <p:spPr>
            <a:xfrm flipH="1">
              <a:off x="2937" y="3492"/>
              <a:ext cx="0" cy="231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41" name="Oval 31"/>
            <p:cNvSpPr/>
            <p:nvPr/>
          </p:nvSpPr>
          <p:spPr>
            <a:xfrm>
              <a:off x="2711" y="3573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42" name="Oval 32"/>
            <p:cNvSpPr/>
            <p:nvPr/>
          </p:nvSpPr>
          <p:spPr>
            <a:xfrm>
              <a:off x="3049" y="3581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743" name="Line 33"/>
            <p:cNvSpPr/>
            <p:nvPr/>
          </p:nvSpPr>
          <p:spPr>
            <a:xfrm flipH="1">
              <a:off x="3446" y="3496"/>
              <a:ext cx="0" cy="231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44" name="Oval 34"/>
            <p:cNvSpPr/>
            <p:nvPr/>
          </p:nvSpPr>
          <p:spPr>
            <a:xfrm>
              <a:off x="3220" y="3577"/>
              <a:ext cx="54" cy="61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/>
      <p:bldP spid="135171" grpId="0"/>
      <p:bldP spid="1351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Text Box 5"/>
          <p:cNvSpPr txBox="1"/>
          <p:nvPr/>
        </p:nvSpPr>
        <p:spPr>
          <a:xfrm>
            <a:off x="93663" y="201613"/>
            <a:ext cx="5029200" cy="520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五、起偏和检偏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8" name="Text Box 6"/>
          <p:cNvSpPr txBox="1"/>
          <p:nvPr/>
        </p:nvSpPr>
        <p:spPr>
          <a:xfrm>
            <a:off x="259080" y="1735138"/>
            <a:ext cx="8007350" cy="15125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  <a:sym typeface="+mn-ea"/>
              </a:rPr>
              <a:t>二向色性：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对某一方向的光振动有强烈的吸收，而对与之垂直的光振动则吸收很少的性质，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如硫酸黄奎宁晶体。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9" name="Text Box 7"/>
          <p:cNvSpPr txBox="1"/>
          <p:nvPr/>
        </p:nvSpPr>
        <p:spPr>
          <a:xfrm>
            <a:off x="217805" y="840105"/>
            <a:ext cx="8107363" cy="561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偏振片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：涂有二向色性材料的透明薄片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0" name="Text Box 8"/>
          <p:cNvSpPr txBox="1"/>
          <p:nvPr/>
        </p:nvSpPr>
        <p:spPr>
          <a:xfrm>
            <a:off x="289243" y="3359785"/>
            <a:ext cx="8089900" cy="15125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透光轴：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当自然光照射在偏振片上时，它只让某一特定方向的光振动通过，这一方向称为偏振片的偏振化方向，也叫透光轴。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Group 45"/>
          <p:cNvGrpSpPr/>
          <p:nvPr/>
        </p:nvGrpSpPr>
        <p:grpSpPr>
          <a:xfrm>
            <a:off x="6597650" y="5005388"/>
            <a:ext cx="1066800" cy="1676400"/>
            <a:chOff x="2592" y="2976"/>
            <a:chExt cx="672" cy="1056"/>
          </a:xfrm>
        </p:grpSpPr>
        <p:sp>
          <p:nvSpPr>
            <p:cNvPr id="116742" name="Oval 46"/>
            <p:cNvSpPr/>
            <p:nvPr/>
          </p:nvSpPr>
          <p:spPr>
            <a:xfrm>
              <a:off x="2592" y="2976"/>
              <a:ext cx="672" cy="1056"/>
            </a:xfrm>
            <a:prstGeom prst="ellipse">
              <a:avLst/>
            </a:prstGeom>
            <a:solidFill>
              <a:srgbClr val="FFCC99">
                <a:alpha val="50194"/>
              </a:srgbClr>
            </a:solidFill>
            <a:ln w="9525" cap="flat" cmpd="sng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6743" name="Line 47"/>
            <p:cNvSpPr/>
            <p:nvPr/>
          </p:nvSpPr>
          <p:spPr>
            <a:xfrm flipV="1">
              <a:off x="3072" y="3600"/>
              <a:ext cx="0" cy="33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5243830"/>
            <a:ext cx="2479675" cy="12947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  <p:bldP spid="8199" grpId="0"/>
      <p:bldP spid="82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538163" y="1055688"/>
            <a:ext cx="7772400" cy="1905000"/>
            <a:chOff x="336" y="2880"/>
            <a:chExt cx="4896" cy="1200"/>
          </a:xfrm>
        </p:grpSpPr>
        <p:sp>
          <p:nvSpPr>
            <p:cNvPr id="117762" name="Rectangle 3"/>
            <p:cNvSpPr/>
            <p:nvPr/>
          </p:nvSpPr>
          <p:spPr>
            <a:xfrm>
              <a:off x="336" y="2880"/>
              <a:ext cx="4896" cy="12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63" name="Text Box 4"/>
            <p:cNvSpPr txBox="1"/>
            <p:nvPr/>
          </p:nvSpPr>
          <p:spPr>
            <a:xfrm>
              <a:off x="339" y="2880"/>
              <a:ext cx="429" cy="1200"/>
            </a:xfrm>
            <a:prstGeom prst="rect">
              <a:avLst/>
            </a:prstGeom>
            <a:gradFill rotWithShape="0">
              <a:gsLst>
                <a:gs pos="0">
                  <a:srgbClr val="CCECFF"/>
                </a:gs>
                <a:gs pos="50000">
                  <a:srgbClr val="FFFFFF"/>
                </a:gs>
                <a:gs pos="100000">
                  <a:srgbClr val="CCECFF"/>
                </a:gs>
              </a:gsLst>
              <a:lin ang="5400000" scaled="1"/>
              <a:tileRect/>
            </a:gradFill>
            <a:ln w="1905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32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起  偏</a:t>
              </a:r>
              <a:endPara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4500563" y="1365250"/>
            <a:ext cx="3276600" cy="868363"/>
            <a:chOff x="2832" y="3120"/>
            <a:chExt cx="2064" cy="547"/>
          </a:xfrm>
        </p:grpSpPr>
        <p:grpSp>
          <p:nvGrpSpPr>
            <p:cNvPr id="117765" name="Group 10"/>
            <p:cNvGrpSpPr/>
            <p:nvPr/>
          </p:nvGrpSpPr>
          <p:grpSpPr>
            <a:xfrm>
              <a:off x="2832" y="3360"/>
              <a:ext cx="1632" cy="288"/>
              <a:chOff x="3120" y="3312"/>
              <a:chExt cx="1776" cy="384"/>
            </a:xfrm>
          </p:grpSpPr>
          <p:sp>
            <p:nvSpPr>
              <p:cNvPr id="117766" name="Line 11"/>
              <p:cNvSpPr/>
              <p:nvPr/>
            </p:nvSpPr>
            <p:spPr>
              <a:xfrm>
                <a:off x="3120" y="3504"/>
                <a:ext cx="1776" cy="0"/>
              </a:xfrm>
              <a:prstGeom prst="line">
                <a:avLst/>
              </a:prstGeom>
              <a:ln w="2857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117767" name="Line 12"/>
              <p:cNvSpPr/>
              <p:nvPr/>
            </p:nvSpPr>
            <p:spPr>
              <a:xfrm>
                <a:off x="3409" y="3312"/>
                <a:ext cx="0" cy="384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68" name="Line 13"/>
              <p:cNvSpPr/>
              <p:nvPr/>
            </p:nvSpPr>
            <p:spPr>
              <a:xfrm>
                <a:off x="3696" y="3312"/>
                <a:ext cx="0" cy="384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69" name="Line 14"/>
              <p:cNvSpPr/>
              <p:nvPr/>
            </p:nvSpPr>
            <p:spPr>
              <a:xfrm>
                <a:off x="3985" y="3312"/>
                <a:ext cx="0" cy="384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70" name="Line 15"/>
              <p:cNvSpPr/>
              <p:nvPr/>
            </p:nvSpPr>
            <p:spPr>
              <a:xfrm>
                <a:off x="4272" y="3312"/>
                <a:ext cx="0" cy="384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71" name="Line 16"/>
              <p:cNvSpPr/>
              <p:nvPr/>
            </p:nvSpPr>
            <p:spPr>
              <a:xfrm>
                <a:off x="4561" y="3312"/>
                <a:ext cx="0" cy="384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</p:grpSp>
        <p:graphicFrame>
          <p:nvGraphicFramePr>
            <p:cNvPr id="117772" name="Object 17"/>
            <p:cNvGraphicFramePr/>
            <p:nvPr/>
          </p:nvGraphicFramePr>
          <p:xfrm>
            <a:off x="4512" y="3120"/>
            <a:ext cx="384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" name="" r:id="rId1" imgW="393700" imgH="609600" progId="Equation.3">
                    <p:embed/>
                  </p:oleObj>
                </mc:Choice>
                <mc:Fallback>
                  <p:oleObj name="" r:id="rId1" imgW="393700" imgH="609600" progId="Equation.3">
                    <p:embed/>
                    <p:pic>
                      <p:nvPicPr>
                        <p:cNvPr id="0" name="图片 340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512" y="3120"/>
                          <a:ext cx="384" cy="54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AE2CE"/>
                            </a:gs>
                            <a:gs pos="50000">
                              <a:srgbClr val="FFFFFF"/>
                            </a:gs>
                            <a:gs pos="100000">
                              <a:srgbClr val="FAE2CE"/>
                            </a:gs>
                          </a:gsLst>
                          <a:lin ang="5400000" scaled="1"/>
                          <a:tileRect/>
                        </a:gradFill>
                        <a:ln w="9525" cap="flat" cmpd="sng">
                          <a:solidFill>
                            <a:srgbClr val="FF66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8"/>
          <p:cNvGrpSpPr/>
          <p:nvPr/>
        </p:nvGrpSpPr>
        <p:grpSpPr>
          <a:xfrm>
            <a:off x="5338763" y="2279650"/>
            <a:ext cx="2743200" cy="609600"/>
            <a:chOff x="4176" y="1344"/>
            <a:chExt cx="1728" cy="384"/>
          </a:xfrm>
        </p:grpSpPr>
        <p:sp>
          <p:nvSpPr>
            <p:cNvPr id="117774" name="AutoShape 19"/>
            <p:cNvSpPr/>
            <p:nvPr/>
          </p:nvSpPr>
          <p:spPr>
            <a:xfrm>
              <a:off x="4176" y="1344"/>
              <a:ext cx="1296" cy="384"/>
            </a:xfrm>
            <a:prstGeom prst="wedgeRoundRectCallout">
              <a:avLst>
                <a:gd name="adj1" fmla="val -73148"/>
                <a:gd name="adj2" fmla="val -40102"/>
                <a:gd name="adj3" fmla="val 16667"/>
              </a:avLst>
            </a:prstGeom>
            <a:solidFill>
              <a:srgbClr val="FFEFFF"/>
            </a:solidFill>
            <a:ln w="9525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/>
              <a:endPara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75" name="Rectangle 20"/>
            <p:cNvSpPr/>
            <p:nvPr/>
          </p:nvSpPr>
          <p:spPr>
            <a:xfrm>
              <a:off x="4224" y="1344"/>
              <a:ext cx="1680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偏振化方向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24"/>
          <p:cNvGrpSpPr/>
          <p:nvPr/>
        </p:nvGrpSpPr>
        <p:grpSpPr>
          <a:xfrm>
            <a:off x="1528763" y="1593850"/>
            <a:ext cx="2971800" cy="609600"/>
            <a:chOff x="960" y="3264"/>
            <a:chExt cx="1872" cy="384"/>
          </a:xfrm>
        </p:grpSpPr>
        <p:graphicFrame>
          <p:nvGraphicFramePr>
            <p:cNvPr id="117777" name="Object 25"/>
            <p:cNvGraphicFramePr/>
            <p:nvPr/>
          </p:nvGraphicFramePr>
          <p:xfrm>
            <a:off x="960" y="3264"/>
            <a:ext cx="25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1" name="" r:id="rId3" imgW="215900" imgH="329565" progId="Equation.3">
                    <p:embed/>
                  </p:oleObj>
                </mc:Choice>
                <mc:Fallback>
                  <p:oleObj name="" r:id="rId3" imgW="215900" imgH="329565" progId="Equation.3">
                    <p:embed/>
                    <p:pic>
                      <p:nvPicPr>
                        <p:cNvPr id="0" name="图片 34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0" y="3264"/>
                          <a:ext cx="250" cy="384"/>
                        </a:xfrm>
                        <a:prstGeom prst="rect">
                          <a:avLst/>
                        </a:prstGeom>
                        <a:solidFill>
                          <a:srgbClr val="FFEFFF"/>
                        </a:solidFill>
                        <a:ln w="9525" cap="flat" cmpd="sng">
                          <a:solidFill>
                            <a:srgbClr val="CC00CC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7778" name="Group 26"/>
            <p:cNvGrpSpPr/>
            <p:nvPr/>
          </p:nvGrpSpPr>
          <p:grpSpPr>
            <a:xfrm>
              <a:off x="1296" y="3360"/>
              <a:ext cx="1536" cy="288"/>
              <a:chOff x="1104" y="3408"/>
              <a:chExt cx="1488" cy="288"/>
            </a:xfrm>
          </p:grpSpPr>
          <p:sp>
            <p:nvSpPr>
              <p:cNvPr id="117779" name="Line 27"/>
              <p:cNvSpPr/>
              <p:nvPr/>
            </p:nvSpPr>
            <p:spPr>
              <a:xfrm>
                <a:off x="1104" y="3552"/>
                <a:ext cx="1488" cy="0"/>
              </a:xfrm>
              <a:prstGeom prst="line">
                <a:avLst/>
              </a:prstGeom>
              <a:ln w="2857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117780" name="Line 28"/>
              <p:cNvSpPr/>
              <p:nvPr/>
            </p:nvSpPr>
            <p:spPr>
              <a:xfrm>
                <a:off x="1426" y="3408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81" name="Line 29"/>
              <p:cNvSpPr/>
              <p:nvPr/>
            </p:nvSpPr>
            <p:spPr>
              <a:xfrm>
                <a:off x="1667" y="3408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82" name="Line 30"/>
              <p:cNvSpPr/>
              <p:nvPr/>
            </p:nvSpPr>
            <p:spPr>
              <a:xfrm>
                <a:off x="1908" y="3408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83" name="Line 31"/>
              <p:cNvSpPr/>
              <p:nvPr/>
            </p:nvSpPr>
            <p:spPr>
              <a:xfrm>
                <a:off x="2150" y="3408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84" name="Line 32"/>
              <p:cNvSpPr/>
              <p:nvPr/>
            </p:nvSpPr>
            <p:spPr>
              <a:xfrm>
                <a:off x="2391" y="3408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785" name="Oval 33"/>
              <p:cNvSpPr/>
              <p:nvPr/>
            </p:nvSpPr>
            <p:spPr>
              <a:xfrm>
                <a:off x="1265" y="3516"/>
                <a:ext cx="80" cy="72"/>
              </a:xfrm>
              <a:prstGeom prst="ellipse">
                <a:avLst/>
              </a:prstGeom>
              <a:solidFill>
                <a:srgbClr val="33CCCC"/>
              </a:solidFill>
              <a:ln w="952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786" name="Oval 34"/>
              <p:cNvSpPr/>
              <p:nvPr/>
            </p:nvSpPr>
            <p:spPr>
              <a:xfrm>
                <a:off x="1506" y="3516"/>
                <a:ext cx="81" cy="72"/>
              </a:xfrm>
              <a:prstGeom prst="ellipse">
                <a:avLst/>
              </a:prstGeom>
              <a:solidFill>
                <a:srgbClr val="33CCCC"/>
              </a:solidFill>
              <a:ln w="952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787" name="Oval 35"/>
              <p:cNvSpPr/>
              <p:nvPr/>
            </p:nvSpPr>
            <p:spPr>
              <a:xfrm>
                <a:off x="1747" y="3516"/>
                <a:ext cx="81" cy="72"/>
              </a:xfrm>
              <a:prstGeom prst="ellipse">
                <a:avLst/>
              </a:prstGeom>
              <a:solidFill>
                <a:srgbClr val="33CCCC"/>
              </a:solidFill>
              <a:ln w="952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788" name="Oval 36"/>
              <p:cNvSpPr/>
              <p:nvPr/>
            </p:nvSpPr>
            <p:spPr>
              <a:xfrm>
                <a:off x="1989" y="3516"/>
                <a:ext cx="80" cy="72"/>
              </a:xfrm>
              <a:prstGeom prst="ellipse">
                <a:avLst/>
              </a:prstGeom>
              <a:solidFill>
                <a:srgbClr val="33CCCC"/>
              </a:solidFill>
              <a:ln w="952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789" name="Oval 37"/>
              <p:cNvSpPr/>
              <p:nvPr/>
            </p:nvSpPr>
            <p:spPr>
              <a:xfrm>
                <a:off x="2230" y="3516"/>
                <a:ext cx="80" cy="72"/>
              </a:xfrm>
              <a:prstGeom prst="ellipse">
                <a:avLst/>
              </a:prstGeom>
              <a:solidFill>
                <a:srgbClr val="33CCCC"/>
              </a:solidFill>
              <a:ln w="9525" cap="flat" cmpd="sng">
                <a:solidFill>
                  <a:srgbClr val="33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" name="Group 45"/>
          <p:cNvGrpSpPr/>
          <p:nvPr/>
        </p:nvGrpSpPr>
        <p:grpSpPr>
          <a:xfrm>
            <a:off x="4043363" y="1136650"/>
            <a:ext cx="1066800" cy="1676400"/>
            <a:chOff x="2592" y="2976"/>
            <a:chExt cx="672" cy="1056"/>
          </a:xfrm>
        </p:grpSpPr>
        <p:sp>
          <p:nvSpPr>
            <p:cNvPr id="117791" name="Oval 46"/>
            <p:cNvSpPr/>
            <p:nvPr/>
          </p:nvSpPr>
          <p:spPr>
            <a:xfrm>
              <a:off x="2592" y="2976"/>
              <a:ext cx="672" cy="1056"/>
            </a:xfrm>
            <a:prstGeom prst="ellipse">
              <a:avLst/>
            </a:prstGeom>
            <a:solidFill>
              <a:srgbClr val="FFCC99">
                <a:alpha val="50194"/>
              </a:srgbClr>
            </a:solidFill>
            <a:ln w="9525" cap="flat" cmpd="sng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2" name="Line 47"/>
            <p:cNvSpPr/>
            <p:nvPr/>
          </p:nvSpPr>
          <p:spPr>
            <a:xfrm flipV="1">
              <a:off x="3072" y="3600"/>
              <a:ext cx="0" cy="33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grpSp>
        <p:nvGrpSpPr>
          <p:cNvPr id="9" name="Group 49"/>
          <p:cNvGrpSpPr/>
          <p:nvPr/>
        </p:nvGrpSpPr>
        <p:grpSpPr>
          <a:xfrm>
            <a:off x="2341563" y="2344738"/>
            <a:ext cx="1346200" cy="544512"/>
            <a:chOff x="1520" y="3737"/>
            <a:chExt cx="848" cy="343"/>
          </a:xfrm>
        </p:grpSpPr>
        <p:sp>
          <p:nvSpPr>
            <p:cNvPr id="117794" name="AutoShape 39"/>
            <p:cNvSpPr/>
            <p:nvPr/>
          </p:nvSpPr>
          <p:spPr>
            <a:xfrm>
              <a:off x="1536" y="3744"/>
              <a:ext cx="768" cy="336"/>
            </a:xfrm>
            <a:prstGeom prst="wedgeRoundRectCallout">
              <a:avLst>
                <a:gd name="adj1" fmla="val 104426"/>
                <a:gd name="adj2" fmla="val -56250"/>
                <a:gd name="adj3" fmla="val 16667"/>
              </a:avLst>
            </a:prstGeom>
            <a:gradFill rotWithShape="0">
              <a:gsLst>
                <a:gs pos="0">
                  <a:srgbClr val="FFF3FF"/>
                </a:gs>
                <a:gs pos="50000">
                  <a:srgbClr val="FFFFFF"/>
                </a:gs>
                <a:gs pos="100000">
                  <a:srgbClr val="FFF3FF"/>
                </a:gs>
              </a:gsLst>
              <a:lin ang="5400000" scaled="1"/>
              <a:tileRect/>
            </a:gradFill>
            <a:ln w="19050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5" name="Text Box 48"/>
            <p:cNvSpPr txBox="1"/>
            <p:nvPr/>
          </p:nvSpPr>
          <p:spPr>
            <a:xfrm>
              <a:off x="1520" y="3737"/>
              <a:ext cx="84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起偏器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7265" name="Rectangle 49"/>
          <p:cNvSpPr/>
          <p:nvPr/>
        </p:nvSpPr>
        <p:spPr>
          <a:xfrm>
            <a:off x="250825" y="168275"/>
            <a:ext cx="8769350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起偏：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把自然光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或非偏振光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变成线偏振光的过程。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9"/>
          <p:cNvSpPr/>
          <p:nvPr/>
        </p:nvSpPr>
        <p:spPr>
          <a:xfrm>
            <a:off x="407988" y="3171825"/>
            <a:ext cx="8769350" cy="996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检偏：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检查入射光的偏振性。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8" name="Rectangle 2"/>
          <p:cNvSpPr/>
          <p:nvPr/>
        </p:nvSpPr>
        <p:spPr>
          <a:xfrm>
            <a:off x="309563" y="4065588"/>
            <a:ext cx="8382000" cy="2286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5948363" y="5132388"/>
            <a:ext cx="2286000" cy="304800"/>
            <a:chOff x="3696" y="1200"/>
            <a:chExt cx="1344" cy="192"/>
          </a:xfrm>
        </p:grpSpPr>
        <p:sp>
          <p:nvSpPr>
            <p:cNvPr id="117800" name="Line 4"/>
            <p:cNvSpPr/>
            <p:nvPr/>
          </p:nvSpPr>
          <p:spPr>
            <a:xfrm>
              <a:off x="3696" y="1296"/>
              <a:ext cx="134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lg"/>
              <a:tailEnd type="triangle" w="sm" len="lg"/>
            </a:ln>
          </p:spPr>
        </p:sp>
        <p:sp>
          <p:nvSpPr>
            <p:cNvPr id="117801" name="Line 5"/>
            <p:cNvSpPr/>
            <p:nvPr/>
          </p:nvSpPr>
          <p:spPr>
            <a:xfrm>
              <a:off x="3744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17802" name="Line 6"/>
            <p:cNvSpPr/>
            <p:nvPr/>
          </p:nvSpPr>
          <p:spPr>
            <a:xfrm>
              <a:off x="4128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17803" name="Line 7"/>
            <p:cNvSpPr/>
            <p:nvPr/>
          </p:nvSpPr>
          <p:spPr>
            <a:xfrm>
              <a:off x="4320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17804" name="Line 8"/>
            <p:cNvSpPr/>
            <p:nvPr/>
          </p:nvSpPr>
          <p:spPr>
            <a:xfrm>
              <a:off x="4512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17805" name="Line 9"/>
            <p:cNvSpPr/>
            <p:nvPr/>
          </p:nvSpPr>
          <p:spPr>
            <a:xfrm>
              <a:off x="4704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117806" name="Line 10"/>
            <p:cNvSpPr/>
            <p:nvPr/>
          </p:nvSpPr>
          <p:spPr>
            <a:xfrm>
              <a:off x="3936" y="1200"/>
              <a:ext cx="144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</p:sp>
      </p:grpSp>
      <p:grpSp>
        <p:nvGrpSpPr>
          <p:cNvPr id="112687" name="Group 11"/>
          <p:cNvGrpSpPr/>
          <p:nvPr/>
        </p:nvGrpSpPr>
        <p:grpSpPr>
          <a:xfrm>
            <a:off x="5338763" y="4370388"/>
            <a:ext cx="1066800" cy="1676400"/>
            <a:chOff x="3408" y="624"/>
            <a:chExt cx="672" cy="1056"/>
          </a:xfrm>
        </p:grpSpPr>
        <p:sp>
          <p:nvSpPr>
            <p:cNvPr id="117808" name="Oval 12"/>
            <p:cNvSpPr/>
            <p:nvPr/>
          </p:nvSpPr>
          <p:spPr>
            <a:xfrm>
              <a:off x="3408" y="624"/>
              <a:ext cx="672" cy="1056"/>
            </a:xfrm>
            <a:prstGeom prst="ellipse">
              <a:avLst/>
            </a:prstGeom>
            <a:solidFill>
              <a:srgbClr val="99FF99">
                <a:alpha val="50194"/>
              </a:srgbClr>
            </a:solidFill>
            <a:ln w="9525" cap="flat" cmpd="sng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09" name="Line 13"/>
            <p:cNvSpPr/>
            <p:nvPr/>
          </p:nvSpPr>
          <p:spPr>
            <a:xfrm flipH="1" flipV="1">
              <a:off x="3744" y="1296"/>
              <a:ext cx="192" cy="288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grpSp>
        <p:nvGrpSpPr>
          <p:cNvPr id="112690" name="Group 14"/>
          <p:cNvGrpSpPr/>
          <p:nvPr/>
        </p:nvGrpSpPr>
        <p:grpSpPr>
          <a:xfrm>
            <a:off x="6786563" y="5741988"/>
            <a:ext cx="1752600" cy="533400"/>
            <a:chOff x="4272" y="1632"/>
            <a:chExt cx="1104" cy="336"/>
          </a:xfrm>
        </p:grpSpPr>
        <p:sp>
          <p:nvSpPr>
            <p:cNvPr id="117811" name="AutoShape 15"/>
            <p:cNvSpPr/>
            <p:nvPr/>
          </p:nvSpPr>
          <p:spPr>
            <a:xfrm>
              <a:off x="4272" y="1632"/>
              <a:ext cx="816" cy="336"/>
            </a:xfrm>
            <a:prstGeom prst="wedgeRoundRectCallout">
              <a:avLst>
                <a:gd name="adj1" fmla="val -111764"/>
                <a:gd name="adj2" fmla="val -73514"/>
                <a:gd name="adj3" fmla="val 16667"/>
              </a:avLst>
            </a:prstGeom>
            <a:solidFill>
              <a:srgbClr val="FFEFFF"/>
            </a:solidFill>
            <a:ln w="9525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/>
              <a:endPara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2" name="Text Box 16"/>
            <p:cNvSpPr txBox="1"/>
            <p:nvPr/>
          </p:nvSpPr>
          <p:spPr>
            <a:xfrm>
              <a:off x="4272" y="1632"/>
              <a:ext cx="1104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检偏器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693" name="Text Box 17"/>
          <p:cNvSpPr txBox="1"/>
          <p:nvPr/>
        </p:nvSpPr>
        <p:spPr>
          <a:xfrm>
            <a:off x="314325" y="4065588"/>
            <a:ext cx="681038" cy="2286000"/>
          </a:xfrm>
          <a:prstGeom prst="rect">
            <a:avLst/>
          </a:prstGeom>
          <a:gradFill rotWithShape="0">
            <a:gsLst>
              <a:gs pos="0">
                <a:srgbClr val="FFEFFF"/>
              </a:gs>
              <a:gs pos="50000">
                <a:srgbClr val="FFFFFF"/>
              </a:gs>
              <a:gs pos="100000">
                <a:srgbClr val="FFEFFF"/>
              </a:gs>
            </a:gsLst>
            <a:lin ang="5400000" scaled="1"/>
            <a:tileRect/>
          </a:gradFill>
          <a:ln w="9525" cap="flat" cmpd="sng">
            <a:solidFill>
              <a:srgbClr val="CC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检  偏</a:t>
            </a:r>
            <a:endParaRPr lang="zh-CN" altLang="en-US" sz="32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Group 18"/>
          <p:cNvGrpSpPr/>
          <p:nvPr/>
        </p:nvGrpSpPr>
        <p:grpSpPr>
          <a:xfrm>
            <a:off x="3357563" y="5056188"/>
            <a:ext cx="2590800" cy="457200"/>
            <a:chOff x="2112" y="1152"/>
            <a:chExt cx="1632" cy="288"/>
          </a:xfrm>
        </p:grpSpPr>
        <p:grpSp>
          <p:nvGrpSpPr>
            <p:cNvPr id="117815" name="Group 19"/>
            <p:cNvGrpSpPr/>
            <p:nvPr/>
          </p:nvGrpSpPr>
          <p:grpSpPr>
            <a:xfrm>
              <a:off x="2112" y="1152"/>
              <a:ext cx="1632" cy="288"/>
              <a:chOff x="2112" y="1152"/>
              <a:chExt cx="1632" cy="288"/>
            </a:xfrm>
          </p:grpSpPr>
          <p:sp>
            <p:nvSpPr>
              <p:cNvPr id="117816" name="Line 20"/>
              <p:cNvSpPr/>
              <p:nvPr/>
            </p:nvSpPr>
            <p:spPr>
              <a:xfrm>
                <a:off x="2112" y="1296"/>
                <a:ext cx="1632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117817" name="Line 21"/>
              <p:cNvSpPr/>
              <p:nvPr/>
            </p:nvSpPr>
            <p:spPr>
              <a:xfrm>
                <a:off x="2315" y="1152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818" name="Line 22"/>
              <p:cNvSpPr/>
              <p:nvPr/>
            </p:nvSpPr>
            <p:spPr>
              <a:xfrm>
                <a:off x="2517" y="1152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819" name="Line 23"/>
              <p:cNvSpPr/>
              <p:nvPr/>
            </p:nvSpPr>
            <p:spPr>
              <a:xfrm>
                <a:off x="2720" y="1152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820" name="Line 24"/>
              <p:cNvSpPr/>
              <p:nvPr/>
            </p:nvSpPr>
            <p:spPr>
              <a:xfrm>
                <a:off x="2922" y="1152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117821" name="Line 25"/>
              <p:cNvSpPr/>
              <p:nvPr/>
            </p:nvSpPr>
            <p:spPr>
              <a:xfrm>
                <a:off x="3125" y="1152"/>
                <a:ext cx="0" cy="28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</p:grpSp>
        <p:sp>
          <p:nvSpPr>
            <p:cNvPr id="117822" name="Line 26"/>
            <p:cNvSpPr/>
            <p:nvPr/>
          </p:nvSpPr>
          <p:spPr>
            <a:xfrm>
              <a:off x="3312" y="1152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23" name="Line 27"/>
            <p:cNvSpPr/>
            <p:nvPr/>
          </p:nvSpPr>
          <p:spPr>
            <a:xfrm>
              <a:off x="3504" y="1152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</p:grpSp>
      <p:grpSp>
        <p:nvGrpSpPr>
          <p:cNvPr id="112704" name="Group 29"/>
          <p:cNvGrpSpPr/>
          <p:nvPr/>
        </p:nvGrpSpPr>
        <p:grpSpPr>
          <a:xfrm>
            <a:off x="2824163" y="4370388"/>
            <a:ext cx="1066800" cy="1676400"/>
            <a:chOff x="2592" y="2976"/>
            <a:chExt cx="672" cy="1056"/>
          </a:xfrm>
        </p:grpSpPr>
        <p:sp>
          <p:nvSpPr>
            <p:cNvPr id="117825" name="Oval 30"/>
            <p:cNvSpPr/>
            <p:nvPr/>
          </p:nvSpPr>
          <p:spPr>
            <a:xfrm>
              <a:off x="2592" y="2976"/>
              <a:ext cx="672" cy="1056"/>
            </a:xfrm>
            <a:prstGeom prst="ellipse">
              <a:avLst/>
            </a:prstGeom>
            <a:solidFill>
              <a:srgbClr val="99FF99">
                <a:alpha val="50194"/>
              </a:srgbClr>
            </a:solidFill>
            <a:ln w="9525" cap="flat" cmpd="sng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26" name="Line 31"/>
            <p:cNvSpPr/>
            <p:nvPr/>
          </p:nvSpPr>
          <p:spPr>
            <a:xfrm flipV="1">
              <a:off x="3072" y="3600"/>
              <a:ext cx="0" cy="33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triangle" w="sm" len="lg"/>
              <a:tailEnd type="triangle" w="sm" len="lg"/>
            </a:ln>
          </p:spPr>
        </p:sp>
      </p:grpSp>
      <p:grpSp>
        <p:nvGrpSpPr>
          <p:cNvPr id="11" name="Group 32"/>
          <p:cNvGrpSpPr/>
          <p:nvPr/>
        </p:nvGrpSpPr>
        <p:grpSpPr>
          <a:xfrm>
            <a:off x="1223963" y="5056188"/>
            <a:ext cx="2133600" cy="457200"/>
            <a:chOff x="1104" y="3408"/>
            <a:chExt cx="1488" cy="288"/>
          </a:xfrm>
        </p:grpSpPr>
        <p:sp>
          <p:nvSpPr>
            <p:cNvPr id="117828" name="Line 33"/>
            <p:cNvSpPr/>
            <p:nvPr/>
          </p:nvSpPr>
          <p:spPr>
            <a:xfrm>
              <a:off x="1104" y="3552"/>
              <a:ext cx="1488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117829" name="Line 34"/>
            <p:cNvSpPr/>
            <p:nvPr/>
          </p:nvSpPr>
          <p:spPr>
            <a:xfrm>
              <a:off x="1426" y="3408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30" name="Line 35"/>
            <p:cNvSpPr/>
            <p:nvPr/>
          </p:nvSpPr>
          <p:spPr>
            <a:xfrm>
              <a:off x="1667" y="3408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31" name="Line 36"/>
            <p:cNvSpPr/>
            <p:nvPr/>
          </p:nvSpPr>
          <p:spPr>
            <a:xfrm>
              <a:off x="1908" y="3408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32" name="Line 37"/>
            <p:cNvSpPr/>
            <p:nvPr/>
          </p:nvSpPr>
          <p:spPr>
            <a:xfrm>
              <a:off x="2150" y="3408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33" name="Line 38"/>
            <p:cNvSpPr/>
            <p:nvPr/>
          </p:nvSpPr>
          <p:spPr>
            <a:xfrm>
              <a:off x="2391" y="3408"/>
              <a:ext cx="0" cy="28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sm" len="lg"/>
            </a:ln>
          </p:spPr>
        </p:sp>
        <p:sp>
          <p:nvSpPr>
            <p:cNvPr id="117834" name="Oval 39"/>
            <p:cNvSpPr/>
            <p:nvPr/>
          </p:nvSpPr>
          <p:spPr>
            <a:xfrm>
              <a:off x="1265" y="3516"/>
              <a:ext cx="80" cy="72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35" name="Oval 40"/>
            <p:cNvSpPr/>
            <p:nvPr/>
          </p:nvSpPr>
          <p:spPr>
            <a:xfrm>
              <a:off x="1506" y="3516"/>
              <a:ext cx="81" cy="72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36" name="Oval 41"/>
            <p:cNvSpPr/>
            <p:nvPr/>
          </p:nvSpPr>
          <p:spPr>
            <a:xfrm>
              <a:off x="1747" y="3516"/>
              <a:ext cx="81" cy="72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37" name="Oval 42"/>
            <p:cNvSpPr/>
            <p:nvPr/>
          </p:nvSpPr>
          <p:spPr>
            <a:xfrm>
              <a:off x="1989" y="3516"/>
              <a:ext cx="80" cy="72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38" name="Oval 43"/>
            <p:cNvSpPr/>
            <p:nvPr/>
          </p:nvSpPr>
          <p:spPr>
            <a:xfrm>
              <a:off x="2230" y="3516"/>
              <a:ext cx="80" cy="72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spcBef>
                  <a:spcPct val="50000"/>
                </a:spcBef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2719" name="Group 47"/>
          <p:cNvGrpSpPr/>
          <p:nvPr/>
        </p:nvGrpSpPr>
        <p:grpSpPr>
          <a:xfrm>
            <a:off x="1300163" y="5741988"/>
            <a:ext cx="1752600" cy="533400"/>
            <a:chOff x="864" y="1488"/>
            <a:chExt cx="1104" cy="336"/>
          </a:xfrm>
        </p:grpSpPr>
        <p:sp>
          <p:nvSpPr>
            <p:cNvPr id="117840" name="AutoShape 45"/>
            <p:cNvSpPr/>
            <p:nvPr/>
          </p:nvSpPr>
          <p:spPr>
            <a:xfrm>
              <a:off x="864" y="1488"/>
              <a:ext cx="768" cy="336"/>
            </a:xfrm>
            <a:prstGeom prst="wedgeRoundRectCallout">
              <a:avLst>
                <a:gd name="adj1" fmla="val 104426"/>
                <a:gd name="adj2" fmla="val -56250"/>
                <a:gd name="adj3" fmla="val 16667"/>
              </a:avLst>
            </a:prstGeom>
            <a:solidFill>
              <a:srgbClr val="EDFAD2"/>
            </a:solidFill>
            <a:ln w="952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/>
              <a:endPara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41" name="Text Box 46"/>
            <p:cNvSpPr txBox="1"/>
            <p:nvPr/>
          </p:nvSpPr>
          <p:spPr>
            <a:xfrm>
              <a:off x="864" y="1488"/>
              <a:ext cx="1104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起偏器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12722" name="Object 48"/>
          <p:cNvGraphicFramePr/>
          <p:nvPr/>
        </p:nvGraphicFramePr>
        <p:xfrm>
          <a:off x="3563938" y="4064000"/>
          <a:ext cx="3238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5" imgW="152400" imgH="228600" progId="Equation.DSMT4">
                  <p:embed/>
                </p:oleObj>
              </mc:Choice>
              <mc:Fallback>
                <p:oleObj name="" r:id="rId5" imgW="152400" imgH="228600" progId="Equation.DSMT4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938" y="4064000"/>
                        <a:ext cx="32385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3" name="Object 49"/>
          <p:cNvGraphicFramePr/>
          <p:nvPr/>
        </p:nvGraphicFramePr>
        <p:xfrm>
          <a:off x="6143625" y="4084638"/>
          <a:ext cx="3508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" r:id="rId7" imgW="165100" imgH="228600" progId="Equation.DSMT4">
                  <p:embed/>
                </p:oleObj>
              </mc:Choice>
              <mc:Fallback>
                <p:oleObj name="" r:id="rId7" imgW="165100" imgH="228600" progId="Equation.DSMT4">
                  <p:embed/>
                  <p:pic>
                    <p:nvPicPr>
                      <p:cNvPr id="0" name="图片 34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3625" y="4084638"/>
                        <a:ext cx="350838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5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65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1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65" grpId="0" build="p"/>
      <p:bldP spid="4" grpId="0"/>
      <p:bldP spid="112678" grpId="0" animBg="1"/>
      <p:bldP spid="11269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66" name="Rectangle 50"/>
          <p:cNvSpPr/>
          <p:nvPr/>
        </p:nvSpPr>
        <p:spPr>
          <a:xfrm>
            <a:off x="344488" y="574675"/>
            <a:ext cx="28352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偏振光的检验</a:t>
            </a:r>
            <a:endParaRPr lang="zh-CN" altLang="en-US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Group 51"/>
          <p:cNvGrpSpPr/>
          <p:nvPr/>
        </p:nvGrpSpPr>
        <p:grpSpPr>
          <a:xfrm>
            <a:off x="4022725" y="180975"/>
            <a:ext cx="4343400" cy="3448050"/>
            <a:chOff x="2832" y="1244"/>
            <a:chExt cx="2736" cy="2172"/>
          </a:xfrm>
        </p:grpSpPr>
        <p:grpSp>
          <p:nvGrpSpPr>
            <p:cNvPr id="118787" name="Group 52"/>
            <p:cNvGrpSpPr/>
            <p:nvPr/>
          </p:nvGrpSpPr>
          <p:grpSpPr>
            <a:xfrm>
              <a:off x="2832" y="1244"/>
              <a:ext cx="2736" cy="2172"/>
              <a:chOff x="2832" y="1244"/>
              <a:chExt cx="2736" cy="2172"/>
            </a:xfrm>
          </p:grpSpPr>
          <p:sp>
            <p:nvSpPr>
              <p:cNvPr id="118788" name="Text Box 53"/>
              <p:cNvSpPr txBox="1"/>
              <p:nvPr/>
            </p:nvSpPr>
            <p:spPr>
              <a:xfrm>
                <a:off x="3703" y="1244"/>
                <a:ext cx="1049" cy="1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just" eaLnBrk="0" hangingPunct="0"/>
                <a:r>
                  <a: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偏振片转一周</a:t>
                </a:r>
                <a:endParaRPr lang="zh-CN" altLang="en-US" sz="1800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789" name="Text Box 54"/>
              <p:cNvSpPr txBox="1"/>
              <p:nvPr/>
            </p:nvSpPr>
            <p:spPr>
              <a:xfrm>
                <a:off x="4762" y="1643"/>
                <a:ext cx="566" cy="2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just" eaLnBrk="0" hangingPunct="0"/>
                <a:r>
                  <a: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消光</a:t>
                </a:r>
                <a:endParaRPr lang="zh-CN" altLang="en-US" sz="1800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8790" name="Group 55"/>
              <p:cNvGrpSpPr/>
              <p:nvPr/>
            </p:nvGrpSpPr>
            <p:grpSpPr>
              <a:xfrm>
                <a:off x="2832" y="1492"/>
                <a:ext cx="2736" cy="1828"/>
                <a:chOff x="2832" y="1492"/>
                <a:chExt cx="2736" cy="1828"/>
              </a:xfrm>
            </p:grpSpPr>
            <p:sp>
              <p:nvSpPr>
                <p:cNvPr id="118791" name="Text Box 56"/>
                <p:cNvSpPr txBox="1"/>
                <p:nvPr/>
              </p:nvSpPr>
              <p:spPr>
                <a:xfrm>
                  <a:off x="2918" y="1645"/>
                  <a:ext cx="610" cy="25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just" eaLnBrk="0" hangingPunct="0"/>
                  <a:r>
                    <a:rPr lang="zh-CN" altLang="en-US" sz="1800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线偏光</a:t>
                  </a:r>
                  <a:endPara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792" name="Text Box 57"/>
                <p:cNvSpPr txBox="1"/>
                <p:nvPr/>
              </p:nvSpPr>
              <p:spPr>
                <a:xfrm>
                  <a:off x="2832" y="2208"/>
                  <a:ext cx="842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just" eaLnBrk="0" hangingPunct="0"/>
                  <a:r>
                    <a:rPr lang="zh-CN" altLang="en-US" sz="1800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部分偏光</a:t>
                  </a:r>
                  <a:endPara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793" name="Text Box 58"/>
                <p:cNvSpPr txBox="1"/>
                <p:nvPr/>
              </p:nvSpPr>
              <p:spPr>
                <a:xfrm>
                  <a:off x="4713" y="2112"/>
                  <a:ext cx="855" cy="3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just" eaLnBrk="0" hangingPunct="0"/>
                  <a:r>
                    <a:rPr lang="zh-CN" altLang="en-US" sz="1800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强度变，无消光</a:t>
                  </a:r>
                  <a:endPara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794" name="Text Box 59"/>
                <p:cNvSpPr txBox="1"/>
                <p:nvPr/>
              </p:nvSpPr>
              <p:spPr>
                <a:xfrm>
                  <a:off x="2892" y="2733"/>
                  <a:ext cx="590" cy="28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just" eaLnBrk="0" hangingPunct="0"/>
                  <a:r>
                    <a:rPr lang="zh-CN" altLang="en-US" sz="1800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自然光</a:t>
                  </a:r>
                  <a:endPara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795" name="Text Box 60"/>
                <p:cNvSpPr txBox="1"/>
                <p:nvPr/>
              </p:nvSpPr>
              <p:spPr>
                <a:xfrm>
                  <a:off x="4700" y="2723"/>
                  <a:ext cx="702" cy="2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just" eaLnBrk="0" hangingPunct="0"/>
                  <a:r>
                    <a:rPr lang="zh-CN" altLang="en-US" sz="1800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强度不变</a:t>
                  </a:r>
                  <a:endParaRPr lang="zh-CN" altLang="en-US" sz="1800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796" name="Oval 61" descr="窄竖线"/>
                <p:cNvSpPr/>
                <p:nvPr/>
              </p:nvSpPr>
              <p:spPr>
                <a:xfrm>
                  <a:off x="4008" y="1492"/>
                  <a:ext cx="457" cy="1828"/>
                </a:xfrm>
                <a:prstGeom prst="ellipse">
                  <a:avLst/>
                </a:prstGeom>
                <a:pattFill prst="narVert">
                  <a:fgClr>
                    <a:srgbClr val="336699"/>
                  </a:fgClr>
                  <a:bgClr>
                    <a:srgbClr val="FFFFFF"/>
                  </a:bgClr>
                </a:patt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18797" name="Group 62"/>
                <p:cNvGrpSpPr/>
                <p:nvPr/>
              </p:nvGrpSpPr>
              <p:grpSpPr>
                <a:xfrm flipV="1">
                  <a:off x="3538" y="1778"/>
                  <a:ext cx="1149" cy="12"/>
                  <a:chOff x="4680" y="4080"/>
                  <a:chExt cx="2160" cy="0"/>
                </a:xfrm>
              </p:grpSpPr>
              <p:sp>
                <p:nvSpPr>
                  <p:cNvPr id="118798" name="Line 63"/>
                  <p:cNvSpPr/>
                  <p:nvPr/>
                </p:nvSpPr>
                <p:spPr>
                  <a:xfrm>
                    <a:off x="6024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118799" name="Line 64"/>
                  <p:cNvSpPr/>
                  <p:nvPr/>
                </p:nvSpPr>
                <p:spPr>
                  <a:xfrm>
                    <a:off x="4680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</p:grpSp>
            <p:grpSp>
              <p:nvGrpSpPr>
                <p:cNvPr id="118800" name="Group 65"/>
                <p:cNvGrpSpPr/>
                <p:nvPr/>
              </p:nvGrpSpPr>
              <p:grpSpPr>
                <a:xfrm flipV="1">
                  <a:off x="3544" y="2304"/>
                  <a:ext cx="1150" cy="12"/>
                  <a:chOff x="4680" y="4080"/>
                  <a:chExt cx="2160" cy="0"/>
                </a:xfrm>
              </p:grpSpPr>
              <p:sp>
                <p:nvSpPr>
                  <p:cNvPr id="118801" name="Line 66"/>
                  <p:cNvSpPr/>
                  <p:nvPr/>
                </p:nvSpPr>
                <p:spPr>
                  <a:xfrm>
                    <a:off x="6024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118802" name="Line 67"/>
                  <p:cNvSpPr/>
                  <p:nvPr/>
                </p:nvSpPr>
                <p:spPr>
                  <a:xfrm>
                    <a:off x="4680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</p:grpSp>
            <p:grpSp>
              <p:nvGrpSpPr>
                <p:cNvPr id="118803" name="Group 68"/>
                <p:cNvGrpSpPr/>
                <p:nvPr/>
              </p:nvGrpSpPr>
              <p:grpSpPr>
                <a:xfrm flipV="1">
                  <a:off x="3544" y="2918"/>
                  <a:ext cx="1150" cy="12"/>
                  <a:chOff x="4680" y="4080"/>
                  <a:chExt cx="2160" cy="0"/>
                </a:xfrm>
              </p:grpSpPr>
              <p:sp>
                <p:nvSpPr>
                  <p:cNvPr id="118804" name="Line 69"/>
                  <p:cNvSpPr/>
                  <p:nvPr/>
                </p:nvSpPr>
                <p:spPr>
                  <a:xfrm>
                    <a:off x="6024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3333FF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118805" name="Line 70"/>
                  <p:cNvSpPr/>
                  <p:nvPr/>
                </p:nvSpPr>
                <p:spPr>
                  <a:xfrm>
                    <a:off x="4680" y="4080"/>
                    <a:ext cx="816" cy="0"/>
                  </a:xfrm>
                  <a:prstGeom prst="line">
                    <a:avLst/>
                  </a:prstGeom>
                  <a:ln w="28575" cap="flat" cmpd="sng">
                    <a:solidFill>
                      <a:srgbClr val="3333FF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</p:grpSp>
          </p:grpSp>
          <p:sp>
            <p:nvSpPr>
              <p:cNvPr id="118806" name="Line 71"/>
              <p:cNvSpPr/>
              <p:nvPr/>
            </p:nvSpPr>
            <p:spPr>
              <a:xfrm>
                <a:off x="4236" y="1488"/>
                <a:ext cx="0" cy="1834"/>
              </a:xfrm>
              <a:prstGeom prst="line">
                <a:avLst/>
              </a:prstGeom>
              <a:ln w="3810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sm" len="med"/>
              </a:ln>
            </p:spPr>
          </p:sp>
          <p:sp>
            <p:nvSpPr>
              <p:cNvPr id="118807" name="Line 72"/>
              <p:cNvSpPr/>
              <p:nvPr/>
            </p:nvSpPr>
            <p:spPr>
              <a:xfrm>
                <a:off x="4236" y="3230"/>
                <a:ext cx="140" cy="72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sm" len="med"/>
              </a:ln>
            </p:spPr>
          </p:sp>
          <p:sp>
            <p:nvSpPr>
              <p:cNvPr id="118808" name="Text Box 73"/>
              <p:cNvSpPr txBox="1"/>
              <p:nvPr/>
            </p:nvSpPr>
            <p:spPr>
              <a:xfrm>
                <a:off x="4416" y="3189"/>
                <a:ext cx="622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just" eaLnBrk="0" hangingPunct="0"/>
                <a:r>
                  <a:rPr lang="zh-CN" altLang="en-US" sz="1800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透光轴</a:t>
                </a:r>
                <a:endParaRPr lang="zh-CN" altLang="en-US" sz="1800" dirty="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8809" name="Freeform 74"/>
            <p:cNvSpPr/>
            <p:nvPr/>
          </p:nvSpPr>
          <p:spPr>
            <a:xfrm>
              <a:off x="4106" y="1419"/>
              <a:ext cx="256" cy="107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35" y="9"/>
                </a:cxn>
                <a:cxn ang="0">
                  <a:pos x="67" y="26"/>
                </a:cxn>
                <a:cxn ang="0">
                  <a:pos x="81" y="68"/>
                </a:cxn>
              </a:cxnLst>
              <a:pathLst>
                <a:path w="375" h="120">
                  <a:moveTo>
                    <a:pt x="0" y="120"/>
                  </a:moveTo>
                  <a:cubicBezTo>
                    <a:pt x="54" y="73"/>
                    <a:pt x="109" y="26"/>
                    <a:pt x="160" y="13"/>
                  </a:cubicBezTo>
                  <a:cubicBezTo>
                    <a:pt x="211" y="0"/>
                    <a:pt x="272" y="24"/>
                    <a:pt x="308" y="40"/>
                  </a:cubicBezTo>
                  <a:cubicBezTo>
                    <a:pt x="344" y="56"/>
                    <a:pt x="359" y="81"/>
                    <a:pt x="375" y="107"/>
                  </a:cubicBezTo>
                </a:path>
              </a:pathLst>
            </a:custGeom>
            <a:noFill/>
            <a:ln w="28575" cap="flat" cmpd="sng">
              <a:solidFill>
                <a:srgbClr val="9900CC"/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/>
            <a:p>
              <a:endParaRPr lang="zh-CN" alt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18810" name="ShockwaveFlash1" r:id="rId1" imgW="7880350" imgH="2997200"/>
        </mc:Choice>
        <mc:Fallback>
          <p:control name="ShockwaveFlash1" r:id="rId1" imgW="7880350" imgH="2997200">
            <p:pic>
              <p:nvPicPr>
                <p:cNvPr id="0" name="ShockwaveFlash1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9425" y="3784600"/>
                  <a:ext cx="7880350" cy="2997200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6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Line 2"/>
          <p:cNvSpPr/>
          <p:nvPr/>
        </p:nvSpPr>
        <p:spPr>
          <a:xfrm>
            <a:off x="3154363" y="2513013"/>
            <a:ext cx="1757362" cy="1587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sm"/>
            <a:tailEnd type="triangle" w="sm" len="lg"/>
          </a:ln>
        </p:spPr>
      </p:sp>
      <p:grpSp>
        <p:nvGrpSpPr>
          <p:cNvPr id="2" name="Group 3"/>
          <p:cNvGrpSpPr/>
          <p:nvPr/>
        </p:nvGrpSpPr>
        <p:grpSpPr>
          <a:xfrm>
            <a:off x="3798888" y="2386013"/>
            <a:ext cx="855662" cy="269875"/>
            <a:chOff x="2563" y="2057"/>
            <a:chExt cx="539" cy="170"/>
          </a:xfrm>
        </p:grpSpPr>
        <p:sp>
          <p:nvSpPr>
            <p:cNvPr id="119811" name="Line 4"/>
            <p:cNvSpPr/>
            <p:nvPr/>
          </p:nvSpPr>
          <p:spPr>
            <a:xfrm flipH="1">
              <a:off x="2563" y="2057"/>
              <a:ext cx="133" cy="16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12" name="Line 5"/>
            <p:cNvSpPr/>
            <p:nvPr/>
          </p:nvSpPr>
          <p:spPr>
            <a:xfrm flipH="1">
              <a:off x="2969" y="2057"/>
              <a:ext cx="133" cy="16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13" name="Line 6"/>
            <p:cNvSpPr/>
            <p:nvPr/>
          </p:nvSpPr>
          <p:spPr>
            <a:xfrm flipH="1">
              <a:off x="2759" y="2059"/>
              <a:ext cx="132" cy="168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</p:grpSp>
      <p:sp>
        <p:nvSpPr>
          <p:cNvPr id="138247" name="Rectangle 7"/>
          <p:cNvSpPr/>
          <p:nvPr/>
        </p:nvSpPr>
        <p:spPr>
          <a:xfrm>
            <a:off x="4283075" y="2003425"/>
            <a:ext cx="434975" cy="342900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 anchor="t" anchorCtr="0"/>
          <a:p>
            <a:pPr algn="just"/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8" name="Rectangle 8"/>
          <p:cNvSpPr/>
          <p:nvPr/>
        </p:nvSpPr>
        <p:spPr>
          <a:xfrm>
            <a:off x="161925" y="142875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800" dirty="0">
                <a:solidFill>
                  <a:srgbClr val="CC0000"/>
                </a:solidFill>
                <a:latin typeface="宋体" panose="02010600030101010101" pitchFamily="2" charset="-122"/>
              </a:rPr>
              <a:t>六、马吕斯定律</a:t>
            </a:r>
            <a:endParaRPr lang="en-US" altLang="zh-CN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8249" name="Text Box 9"/>
          <p:cNvSpPr txBox="1"/>
          <p:nvPr/>
        </p:nvSpPr>
        <p:spPr>
          <a:xfrm>
            <a:off x="566738" y="728663"/>
            <a:ext cx="81010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线偏振光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通过偏振片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前后的光强关系：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8250" name="Text Box 10"/>
          <p:cNvSpPr txBox="1"/>
          <p:nvPr/>
        </p:nvSpPr>
        <p:spPr>
          <a:xfrm>
            <a:off x="746125" y="1250950"/>
            <a:ext cx="71564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为振动方向与偏振化方向的夹角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8251" name="Line 11"/>
          <p:cNvSpPr/>
          <p:nvPr/>
        </p:nvSpPr>
        <p:spPr>
          <a:xfrm>
            <a:off x="1511300" y="2513013"/>
            <a:ext cx="1262063" cy="1587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sm"/>
            <a:tailEnd type="triangle" w="sm" len="lg"/>
          </a:ln>
        </p:spPr>
      </p:sp>
      <p:grpSp>
        <p:nvGrpSpPr>
          <p:cNvPr id="3" name="Group 12"/>
          <p:cNvGrpSpPr/>
          <p:nvPr/>
        </p:nvGrpSpPr>
        <p:grpSpPr>
          <a:xfrm>
            <a:off x="3135313" y="1916113"/>
            <a:ext cx="365125" cy="633412"/>
            <a:chOff x="2145" y="1761"/>
            <a:chExt cx="230" cy="399"/>
          </a:xfrm>
        </p:grpSpPr>
        <p:sp>
          <p:nvSpPr>
            <p:cNvPr id="119820" name="Arc 13"/>
            <p:cNvSpPr/>
            <p:nvPr/>
          </p:nvSpPr>
          <p:spPr>
            <a:xfrm>
              <a:off x="2178" y="2017"/>
              <a:ext cx="81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600" h="22324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841"/>
                    <a:pt x="21595" y="22082"/>
                    <a:pt x="21587" y="22323"/>
                  </a:cubicBezTo>
                </a:path>
                <a:path w="21600" h="22324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841"/>
                    <a:pt x="21595" y="22082"/>
                    <a:pt x="21587" y="2232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0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821" name="Line 14"/>
            <p:cNvSpPr/>
            <p:nvPr/>
          </p:nvSpPr>
          <p:spPr>
            <a:xfrm flipH="1">
              <a:off x="2153" y="1778"/>
              <a:ext cx="60" cy="38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</p:spPr>
        </p:sp>
        <p:sp>
          <p:nvSpPr>
            <p:cNvPr id="119822" name="Line 15"/>
            <p:cNvSpPr/>
            <p:nvPr/>
          </p:nvSpPr>
          <p:spPr>
            <a:xfrm flipH="1">
              <a:off x="2145" y="1936"/>
              <a:ext cx="195" cy="22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</p:spPr>
        </p:sp>
        <p:sp>
          <p:nvSpPr>
            <p:cNvPr id="119823" name="Rectangle 16"/>
            <p:cNvSpPr/>
            <p:nvPr/>
          </p:nvSpPr>
          <p:spPr>
            <a:xfrm>
              <a:off x="2172" y="1761"/>
              <a:ext cx="203" cy="177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 anchor="t" anchorCtr="0"/>
            <a:p>
              <a:pPr algn="just"/>
              <a:r>
                <a:rPr lang="zh-CN" altLang="en-US" sz="2400" i="1" dirty="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endParaRPr lang="zh-CN" altLang="en-US" sz="2400" i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257" name="Rectangle 17"/>
          <p:cNvSpPr/>
          <p:nvPr/>
        </p:nvSpPr>
        <p:spPr>
          <a:xfrm>
            <a:off x="1930400" y="1938338"/>
            <a:ext cx="581025" cy="306387"/>
          </a:xfrm>
          <a:prstGeom prst="rect">
            <a:avLst/>
          </a:prstGeom>
          <a:noFill/>
          <a:ln w="31750">
            <a:noFill/>
          </a:ln>
        </p:spPr>
        <p:txBody>
          <a:bodyPr lIns="12700" tIns="12700" rIns="12700" bIns="12700" anchor="t" anchorCtr="0"/>
          <a:p>
            <a:pPr algn="just"/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2635250" y="1851025"/>
            <a:ext cx="1238250" cy="1308100"/>
            <a:chOff x="1830" y="1720"/>
            <a:chExt cx="780" cy="824"/>
          </a:xfrm>
        </p:grpSpPr>
        <p:sp>
          <p:nvSpPr>
            <p:cNvPr id="119826" name="Line 19"/>
            <p:cNvSpPr/>
            <p:nvPr/>
          </p:nvSpPr>
          <p:spPr>
            <a:xfrm flipH="1">
              <a:off x="1832" y="1762"/>
              <a:ext cx="374" cy="478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27" name="Line 20"/>
            <p:cNvSpPr/>
            <p:nvPr/>
          </p:nvSpPr>
          <p:spPr>
            <a:xfrm>
              <a:off x="1830" y="2240"/>
              <a:ext cx="259" cy="304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28" name="Line 21"/>
            <p:cNvSpPr/>
            <p:nvPr/>
          </p:nvSpPr>
          <p:spPr>
            <a:xfrm flipH="1">
              <a:off x="2086" y="2212"/>
              <a:ext cx="181" cy="2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sm" len="med"/>
              <a:tailEnd type="triangle" w="sm" len="med"/>
            </a:ln>
          </p:spPr>
        </p:sp>
        <p:sp>
          <p:nvSpPr>
            <p:cNvPr id="119829" name="Rectangle 22"/>
            <p:cNvSpPr/>
            <p:nvPr/>
          </p:nvSpPr>
          <p:spPr>
            <a:xfrm>
              <a:off x="2346" y="1720"/>
              <a:ext cx="264" cy="232"/>
            </a:xfrm>
            <a:prstGeom prst="rect">
              <a:avLst/>
            </a:prstGeom>
            <a:noFill/>
            <a:ln w="31750">
              <a:noFill/>
            </a:ln>
          </p:spPr>
          <p:txBody>
            <a:bodyPr lIns="12700" tIns="12700" rIns="12700" bIns="12700" anchor="t" anchorCtr="0"/>
            <a:p>
              <a:pPr algn="just"/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30" name="Line 23"/>
            <p:cNvSpPr/>
            <p:nvPr/>
          </p:nvSpPr>
          <p:spPr>
            <a:xfrm>
              <a:off x="2203" y="1748"/>
              <a:ext cx="274" cy="304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31" name="Line 24"/>
            <p:cNvSpPr/>
            <p:nvPr/>
          </p:nvSpPr>
          <p:spPr>
            <a:xfrm flipH="1">
              <a:off x="2091" y="2046"/>
              <a:ext cx="389" cy="496"/>
            </a:xfrm>
            <a:prstGeom prst="line">
              <a:avLst/>
            </a:prstGeom>
            <a:ln w="31750" cap="flat" cmpd="sng">
              <a:solidFill>
                <a:srgbClr val="000000"/>
              </a:solidFill>
              <a:prstDash val="solid"/>
              <a:round/>
              <a:headEnd type="none" w="med" len="sm"/>
              <a:tailEnd type="none" w="med" len="sm"/>
            </a:ln>
          </p:spPr>
        </p:sp>
      </p:grpSp>
      <p:graphicFrame>
        <p:nvGraphicFramePr>
          <p:cNvPr id="138265" name="Object 25"/>
          <p:cNvGraphicFramePr/>
          <p:nvPr/>
        </p:nvGraphicFramePr>
        <p:xfrm>
          <a:off x="601663" y="3467100"/>
          <a:ext cx="14160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" name="" r:id="rId1" imgW="698500" imgH="241300" progId="Equation.3">
                  <p:embed/>
                </p:oleObj>
              </mc:Choice>
              <mc:Fallback>
                <p:oleObj name="" r:id="rId1" imgW="698500" imgH="241300" progId="Equation.3">
                  <p:embed/>
                  <p:pic>
                    <p:nvPicPr>
                      <p:cNvPr id="0" name="图片 34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1663" y="3467100"/>
                        <a:ext cx="141605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6" name="Object 26"/>
          <p:cNvGraphicFramePr/>
          <p:nvPr/>
        </p:nvGraphicFramePr>
        <p:xfrm>
          <a:off x="2232025" y="3467100"/>
          <a:ext cx="2565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" r:id="rId3" imgW="1522095" imgH="266065" progId="Equation.3">
                  <p:embed/>
                </p:oleObj>
              </mc:Choice>
              <mc:Fallback>
                <p:oleObj name="" r:id="rId3" imgW="1522095" imgH="266065" progId="Equation.3">
                  <p:embed/>
                  <p:pic>
                    <p:nvPicPr>
                      <p:cNvPr id="0" name="图片 34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025" y="3467100"/>
                        <a:ext cx="2565400" cy="544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7"/>
          <p:cNvGrpSpPr/>
          <p:nvPr/>
        </p:nvGrpSpPr>
        <p:grpSpPr>
          <a:xfrm>
            <a:off x="1711325" y="2370138"/>
            <a:ext cx="595313" cy="295275"/>
            <a:chOff x="1248" y="2047"/>
            <a:chExt cx="375" cy="186"/>
          </a:xfrm>
        </p:grpSpPr>
        <p:sp>
          <p:nvSpPr>
            <p:cNvPr id="119835" name="Line 28"/>
            <p:cNvSpPr/>
            <p:nvPr/>
          </p:nvSpPr>
          <p:spPr>
            <a:xfrm>
              <a:off x="1248" y="2049"/>
              <a:ext cx="0" cy="184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36" name="Line 29"/>
            <p:cNvSpPr/>
            <p:nvPr/>
          </p:nvSpPr>
          <p:spPr>
            <a:xfrm>
              <a:off x="1431" y="2049"/>
              <a:ext cx="0" cy="184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  <p:sp>
          <p:nvSpPr>
            <p:cNvPr id="119837" name="Line 30"/>
            <p:cNvSpPr/>
            <p:nvPr/>
          </p:nvSpPr>
          <p:spPr>
            <a:xfrm>
              <a:off x="1623" y="2047"/>
              <a:ext cx="0" cy="184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sm"/>
              <a:tailEnd type="none" w="med" len="sm"/>
            </a:ln>
          </p:spPr>
        </p:sp>
      </p:grpSp>
      <p:graphicFrame>
        <p:nvGraphicFramePr>
          <p:cNvPr id="138271" name="Object 31"/>
          <p:cNvGraphicFramePr/>
          <p:nvPr/>
        </p:nvGraphicFramePr>
        <p:xfrm>
          <a:off x="1087438" y="4213225"/>
          <a:ext cx="31956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6" name="" r:id="rId5" imgW="1574800" imgH="457200" progId="Equation.3">
                  <p:embed/>
                </p:oleObj>
              </mc:Choice>
              <mc:Fallback>
                <p:oleObj name="" r:id="rId5" imgW="1574800" imgH="457200" progId="Equation.3">
                  <p:embed/>
                  <p:pic>
                    <p:nvPicPr>
                      <p:cNvPr id="0" name="图片 34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7438" y="4213225"/>
                        <a:ext cx="3195637" cy="925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72" name="Object 32"/>
          <p:cNvGraphicFramePr/>
          <p:nvPr/>
        </p:nvGraphicFramePr>
        <p:xfrm>
          <a:off x="1460500" y="5416550"/>
          <a:ext cx="225742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" r:id="rId7" imgW="837565" imgH="254000" progId="Equation.3">
                  <p:embed/>
                </p:oleObj>
              </mc:Choice>
              <mc:Fallback>
                <p:oleObj name="" r:id="rId7" imgW="837565" imgH="254000" progId="Equation.3">
                  <p:embed/>
                  <p:pic>
                    <p:nvPicPr>
                      <p:cNvPr id="0" name="图片 34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0500" y="5416550"/>
                        <a:ext cx="2257425" cy="611188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00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73" name="Object 33"/>
          <p:cNvGraphicFramePr/>
          <p:nvPr/>
        </p:nvGraphicFramePr>
        <p:xfrm>
          <a:off x="5038725" y="4868863"/>
          <a:ext cx="28797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" r:id="rId9" imgW="1459865" imgH="228600" progId="Equation.3">
                  <p:embed/>
                </p:oleObj>
              </mc:Choice>
              <mc:Fallback>
                <p:oleObj name="" r:id="rId9" imgW="1459865" imgH="228600" progId="Equation.3">
                  <p:embed/>
                  <p:pic>
                    <p:nvPicPr>
                      <p:cNvPr id="0" name="图片 34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38725" y="4868863"/>
                        <a:ext cx="2879725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74" name="Object 34"/>
          <p:cNvGraphicFramePr/>
          <p:nvPr/>
        </p:nvGraphicFramePr>
        <p:xfrm>
          <a:off x="5110163" y="5408613"/>
          <a:ext cx="18938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" r:id="rId11" imgW="901065" imgH="405765" progId="Equation.3">
                  <p:embed/>
                </p:oleObj>
              </mc:Choice>
              <mc:Fallback>
                <p:oleObj name="" r:id="rId11" imgW="901065" imgH="405765" progId="Equation.3">
                  <p:embed/>
                  <p:pic>
                    <p:nvPicPr>
                      <p:cNvPr id="0" name="图片 34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0163" y="5408613"/>
                        <a:ext cx="1893887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75" name="Text Box 35"/>
          <p:cNvSpPr txBox="1"/>
          <p:nvPr/>
        </p:nvSpPr>
        <p:spPr>
          <a:xfrm>
            <a:off x="6958013" y="5589588"/>
            <a:ext cx="18288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b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 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消光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Group 36"/>
          <p:cNvGrpSpPr/>
          <p:nvPr/>
        </p:nvGrpSpPr>
        <p:grpSpPr>
          <a:xfrm>
            <a:off x="5067300" y="1851025"/>
            <a:ext cx="3721100" cy="1931988"/>
            <a:chOff x="3193" y="1083"/>
            <a:chExt cx="2010" cy="1077"/>
          </a:xfrm>
        </p:grpSpPr>
        <p:grpSp>
          <p:nvGrpSpPr>
            <p:cNvPr id="119844" name="Group 37"/>
            <p:cNvGrpSpPr/>
            <p:nvPr/>
          </p:nvGrpSpPr>
          <p:grpSpPr>
            <a:xfrm>
              <a:off x="3702" y="1083"/>
              <a:ext cx="1501" cy="1062"/>
              <a:chOff x="3665" y="1488"/>
              <a:chExt cx="1501" cy="1062"/>
            </a:xfrm>
          </p:grpSpPr>
          <p:sp>
            <p:nvSpPr>
              <p:cNvPr id="119845" name="Rectangle 38"/>
              <p:cNvSpPr/>
              <p:nvPr/>
            </p:nvSpPr>
            <p:spPr>
              <a:xfrm>
                <a:off x="4274" y="1488"/>
                <a:ext cx="503" cy="29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 anchor="t" anchorCtr="0"/>
              <a:p>
                <a:pPr algn="just"/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 </a:t>
                </a:r>
                <a:endParaRPr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46" name="Line 39"/>
              <p:cNvSpPr/>
              <p:nvPr/>
            </p:nvSpPr>
            <p:spPr>
              <a:xfrm flipH="1">
                <a:off x="3680" y="1587"/>
                <a:ext cx="818" cy="9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sm"/>
                <a:tailEnd type="none" w="med" len="sm"/>
              </a:ln>
            </p:spPr>
          </p:sp>
          <p:sp>
            <p:nvSpPr>
              <p:cNvPr id="119847" name="Rectangle 40"/>
              <p:cNvSpPr/>
              <p:nvPr/>
            </p:nvSpPr>
            <p:spPr>
              <a:xfrm>
                <a:off x="3665" y="1488"/>
                <a:ext cx="373" cy="25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 anchor="t" anchorCtr="0"/>
              <a:p>
                <a:pPr algn="just"/>
                <a:r>
                  <a:rPr lang="en-US" altLang="zh-CN" sz="24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en-US" altLang="zh-CN" sz="24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48" name="Line 41"/>
              <p:cNvSpPr/>
              <p:nvPr/>
            </p:nvSpPr>
            <p:spPr>
              <a:xfrm flipH="1" flipV="1">
                <a:off x="3935" y="1606"/>
                <a:ext cx="335" cy="210"/>
              </a:xfrm>
              <a:prstGeom prst="line">
                <a:avLst/>
              </a:prstGeom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sm"/>
                <a:tailEnd type="triangle" w="med" len="med"/>
              </a:ln>
            </p:spPr>
          </p:sp>
          <p:sp>
            <p:nvSpPr>
              <p:cNvPr id="119849" name="Line 42"/>
              <p:cNvSpPr/>
              <p:nvPr/>
            </p:nvSpPr>
            <p:spPr>
              <a:xfrm flipH="1">
                <a:off x="3950" y="1825"/>
                <a:ext cx="347" cy="400"/>
              </a:xfrm>
              <a:prstGeom prst="line">
                <a:avLst/>
              </a:prstGeom>
              <a:ln w="38100" cap="flat" cmpd="sng">
                <a:solidFill>
                  <a:srgbClr val="FF00FF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  <p:sp>
            <p:nvSpPr>
              <p:cNvPr id="119850" name="Line 43"/>
              <p:cNvSpPr/>
              <p:nvPr/>
            </p:nvSpPr>
            <p:spPr>
              <a:xfrm>
                <a:off x="3950" y="1494"/>
                <a:ext cx="0" cy="1048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sm"/>
                <a:tailEnd type="none" w="med" len="sm"/>
              </a:ln>
            </p:spPr>
          </p:sp>
          <p:sp>
            <p:nvSpPr>
              <p:cNvPr id="119851" name="Line 44"/>
              <p:cNvSpPr/>
              <p:nvPr/>
            </p:nvSpPr>
            <p:spPr>
              <a:xfrm>
                <a:off x="3950" y="1599"/>
                <a:ext cx="0" cy="631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triangle" w="sm" len="lg"/>
                <a:tailEnd type="none" w="med" len="sm"/>
              </a:ln>
            </p:spPr>
          </p:sp>
          <p:sp>
            <p:nvSpPr>
              <p:cNvPr id="119852" name="Arc 45"/>
              <p:cNvSpPr/>
              <p:nvPr/>
            </p:nvSpPr>
            <p:spPr>
              <a:xfrm>
                <a:off x="3950" y="1995"/>
                <a:ext cx="172" cy="4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9853" name="Rectangle 46"/>
              <p:cNvSpPr/>
              <p:nvPr/>
            </p:nvSpPr>
            <p:spPr>
              <a:xfrm>
                <a:off x="3946" y="1742"/>
                <a:ext cx="308" cy="35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 anchor="t" anchorCtr="0"/>
              <a:p>
                <a:pPr algn="just"/>
                <a:r>
                  <a:rPr lang="zh-CN" altLang="en-US" sz="2400" i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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54" name="Line 47"/>
              <p:cNvSpPr/>
              <p:nvPr/>
            </p:nvSpPr>
            <p:spPr>
              <a:xfrm>
                <a:off x="3684" y="1512"/>
                <a:ext cx="17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sm"/>
                <a:tailEnd type="triangle" w="sm" len="med"/>
              </a:ln>
            </p:spPr>
          </p:sp>
          <p:sp>
            <p:nvSpPr>
              <p:cNvPr id="119855" name="Rectangle 48"/>
              <p:cNvSpPr/>
              <p:nvPr/>
            </p:nvSpPr>
            <p:spPr>
              <a:xfrm>
                <a:off x="4062" y="2160"/>
                <a:ext cx="1104" cy="26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lIns="12700" tIns="12700" rIns="12700" bIns="12700" anchor="t" anchorCtr="0"/>
              <a:p>
                <a:pPr algn="just"/>
                <a:r>
                  <a:rPr lang="en-US" altLang="zh-CN" sz="24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 = E</a:t>
                </a:r>
                <a:r>
                  <a:rPr lang="en-US" altLang="zh-CN" sz="24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cos</a:t>
                </a:r>
                <a:r>
                  <a:rPr lang="en-US" altLang="zh-CN" sz="24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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56" name="Line 49"/>
              <p:cNvSpPr/>
              <p:nvPr/>
            </p:nvSpPr>
            <p:spPr>
              <a:xfrm>
                <a:off x="4207" y="1933"/>
                <a:ext cx="225" cy="273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9857" name="Line 50"/>
            <p:cNvSpPr/>
            <p:nvPr/>
          </p:nvSpPr>
          <p:spPr>
            <a:xfrm>
              <a:off x="3504" y="1480"/>
              <a:ext cx="907" cy="68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9858" name="Line 51"/>
            <p:cNvSpPr/>
            <p:nvPr/>
          </p:nvSpPr>
          <p:spPr>
            <a:xfrm flipH="1" flipV="1">
              <a:off x="3589" y="1536"/>
              <a:ext cx="397" cy="312"/>
            </a:xfrm>
            <a:prstGeom prst="line">
              <a:avLst/>
            </a:prstGeom>
            <a:ln w="2540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9859" name="Line 52"/>
            <p:cNvSpPr/>
            <p:nvPr/>
          </p:nvSpPr>
          <p:spPr>
            <a:xfrm flipH="1">
              <a:off x="3617" y="1196"/>
              <a:ext cx="340" cy="369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9860" name="Rectangle 53"/>
            <p:cNvSpPr/>
            <p:nvPr/>
          </p:nvSpPr>
          <p:spPr>
            <a:xfrm>
              <a:off x="3702" y="1706"/>
              <a:ext cx="146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r>
                <a:rPr lang="en-US" altLang="zh-CN" sz="2900" b="0" i="1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61" name="Rectangle 54"/>
            <p:cNvSpPr/>
            <p:nvPr/>
          </p:nvSpPr>
          <p:spPr>
            <a:xfrm>
              <a:off x="3419" y="1706"/>
              <a:ext cx="270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r>
                <a:rPr lang="en-US" altLang="zh-CN" sz="29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sin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62" name="Rectangle 55"/>
            <p:cNvSpPr/>
            <p:nvPr/>
          </p:nvSpPr>
          <p:spPr>
            <a:xfrm>
              <a:off x="3193" y="1706"/>
              <a:ext cx="218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r>
                <a:rPr lang="en-US" altLang="zh-CN" sz="2900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900" b="0" i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296" name="Rectangle 56"/>
          <p:cNvSpPr/>
          <p:nvPr/>
        </p:nvSpPr>
        <p:spPr>
          <a:xfrm>
            <a:off x="341313" y="6219825"/>
            <a:ext cx="8445500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适用条件：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入射光是线偏振光。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　　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8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8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/>
      <p:bldP spid="138248" grpId="0"/>
      <p:bldP spid="138249" grpId="0"/>
      <p:bldP spid="138250" grpId="0"/>
      <p:bldP spid="138257" grpId="0"/>
      <p:bldP spid="138275" grpId="0"/>
      <p:bldP spid="13829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0833" name="组合 25601"/>
          <p:cNvGrpSpPr/>
          <p:nvPr/>
        </p:nvGrpSpPr>
        <p:grpSpPr>
          <a:xfrm>
            <a:off x="228600" y="0"/>
            <a:ext cx="2255838" cy="1295400"/>
            <a:chOff x="144" y="0"/>
            <a:chExt cx="1104" cy="816"/>
          </a:xfrm>
        </p:grpSpPr>
        <p:sp>
          <p:nvSpPr>
            <p:cNvPr id="120834" name="爆炸形 1 25602"/>
            <p:cNvSpPr/>
            <p:nvPr/>
          </p:nvSpPr>
          <p:spPr>
            <a:xfrm>
              <a:off x="144" y="0"/>
              <a:ext cx="1104" cy="816"/>
            </a:xfrm>
            <a:prstGeom prst="irregularSeal1">
              <a:avLst/>
            </a:prstGeom>
            <a:solidFill>
              <a:srgbClr val="66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35" name="文本框 25603"/>
            <p:cNvSpPr txBox="1"/>
            <p:nvPr/>
          </p:nvSpPr>
          <p:spPr>
            <a:xfrm>
              <a:off x="288" y="192"/>
              <a:ext cx="81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3200" dirty="0">
                  <a:solidFill>
                    <a:srgbClr val="FF33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练习：</a:t>
              </a:r>
              <a:endParaRPr lang="zh-CN" altLang="en-US" sz="320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120836" name="组合 25604"/>
          <p:cNvGrpSpPr/>
          <p:nvPr/>
        </p:nvGrpSpPr>
        <p:grpSpPr>
          <a:xfrm>
            <a:off x="381000" y="1295400"/>
            <a:ext cx="8305800" cy="1822450"/>
            <a:chOff x="240" y="624"/>
            <a:chExt cx="5232" cy="1148"/>
          </a:xfrm>
        </p:grpSpPr>
        <p:sp>
          <p:nvSpPr>
            <p:cNvPr id="120837" name="矩形 25605"/>
            <p:cNvSpPr/>
            <p:nvPr/>
          </p:nvSpPr>
          <p:spPr>
            <a:xfrm>
              <a:off x="240" y="624"/>
              <a:ext cx="5232" cy="5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一束光强为</a:t>
              </a: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的自然光通过两个偏振化方向成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r>
                <a:rPr lang="en-US" altLang="zh-CN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的偏振片后，光强为</a:t>
              </a:r>
              <a:endPara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0838" name="文本框 25606"/>
            <p:cNvSpPr txBox="1"/>
            <p:nvPr/>
          </p:nvSpPr>
          <p:spPr>
            <a:xfrm>
              <a:off x="480" y="1296"/>
              <a:ext cx="28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>
                  <a:solidFill>
                    <a:schemeClr val="accent2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A</a:t>
              </a:r>
              <a:endParaRPr lang="en-US" altLang="zh-CN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0839" name="对象 25607"/>
            <p:cNvGraphicFramePr/>
            <p:nvPr/>
          </p:nvGraphicFramePr>
          <p:xfrm>
            <a:off x="912" y="1200"/>
            <a:ext cx="406" cy="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0" name="" r:id="rId1" imgW="279400" imgH="393700" progId="Equation.3">
                    <p:embed/>
                  </p:oleObj>
                </mc:Choice>
                <mc:Fallback>
                  <p:oleObj name="" r:id="rId1" imgW="279400" imgH="393700" progId="Equation.3">
                    <p:embed/>
                    <p:pic>
                      <p:nvPicPr>
                        <p:cNvPr id="0" name="图片 341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12" y="1200"/>
                          <a:ext cx="406" cy="5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0" name="文本框 25608"/>
            <p:cNvSpPr txBox="1"/>
            <p:nvPr/>
          </p:nvSpPr>
          <p:spPr>
            <a:xfrm>
              <a:off x="1728" y="1296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>
                  <a:solidFill>
                    <a:schemeClr val="accent2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B</a:t>
              </a:r>
              <a:endParaRPr lang="en-US" altLang="zh-CN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0841" name="对象 25609"/>
            <p:cNvGraphicFramePr/>
            <p:nvPr/>
          </p:nvGraphicFramePr>
          <p:xfrm>
            <a:off x="2160" y="1200"/>
            <a:ext cx="404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" name="" r:id="rId3" imgW="279400" imgH="393700" progId="Equation.3">
                    <p:embed/>
                  </p:oleObj>
                </mc:Choice>
                <mc:Fallback>
                  <p:oleObj name="" r:id="rId3" imgW="279400" imgH="393700" progId="Equation.3">
                    <p:embed/>
                    <p:pic>
                      <p:nvPicPr>
                        <p:cNvPr id="0" name="图片 34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60" y="1200"/>
                          <a:ext cx="404" cy="5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2" name="文本框 25610"/>
            <p:cNvSpPr txBox="1"/>
            <p:nvPr/>
          </p:nvSpPr>
          <p:spPr>
            <a:xfrm>
              <a:off x="2928" y="1296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>
                  <a:solidFill>
                    <a:schemeClr val="accent2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C</a:t>
              </a:r>
              <a:endParaRPr lang="en-US" altLang="zh-CN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0843" name="对象 25611"/>
            <p:cNvGraphicFramePr/>
            <p:nvPr/>
          </p:nvGraphicFramePr>
          <p:xfrm>
            <a:off x="3360" y="1155"/>
            <a:ext cx="385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2" name="" r:id="rId5" imgW="266065" imgH="393065" progId="Equation.3">
                    <p:embed/>
                  </p:oleObj>
                </mc:Choice>
                <mc:Fallback>
                  <p:oleObj name="" r:id="rId5" imgW="266065" imgH="393065" progId="Equation.3">
                    <p:embed/>
                    <p:pic>
                      <p:nvPicPr>
                        <p:cNvPr id="0" name="图片 342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60" y="1155"/>
                          <a:ext cx="385" cy="5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4" name="文本框 25612"/>
            <p:cNvSpPr txBox="1"/>
            <p:nvPr/>
          </p:nvSpPr>
          <p:spPr>
            <a:xfrm>
              <a:off x="4032" y="1313"/>
              <a:ext cx="22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>
                  <a:solidFill>
                    <a:schemeClr val="accent2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D</a:t>
              </a:r>
              <a:endParaRPr lang="en-US" altLang="zh-CN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0845" name="对象 25613"/>
            <p:cNvGraphicFramePr/>
            <p:nvPr/>
          </p:nvGraphicFramePr>
          <p:xfrm>
            <a:off x="4464" y="1155"/>
            <a:ext cx="496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3" name="" r:id="rId7" imgW="342900" imgH="393700" progId="Equation.3">
                    <p:embed/>
                  </p:oleObj>
                </mc:Choice>
                <mc:Fallback>
                  <p:oleObj name="" r:id="rId7" imgW="342900" imgH="393700" progId="Equation.3">
                    <p:embed/>
                    <p:pic>
                      <p:nvPicPr>
                        <p:cNvPr id="0" name="图片 34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64" y="1155"/>
                          <a:ext cx="496" cy="5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15" name="对象 25614"/>
          <p:cNvGraphicFramePr/>
          <p:nvPr/>
        </p:nvGraphicFramePr>
        <p:xfrm>
          <a:off x="1952625" y="5410200"/>
          <a:ext cx="55086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" r:id="rId9" imgW="2324100" imgH="393700" progId="Equation.3">
                  <p:embed/>
                </p:oleObj>
              </mc:Choice>
              <mc:Fallback>
                <p:oleObj name="" r:id="rId9" imgW="2324100" imgH="393700" progId="Equation.3">
                  <p:embed/>
                  <p:pic>
                    <p:nvPicPr>
                      <p:cNvPr id="0" name="图片 34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2625" y="5410200"/>
                        <a:ext cx="5508625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6" name="组合 25615"/>
          <p:cNvGrpSpPr/>
          <p:nvPr/>
        </p:nvGrpSpPr>
        <p:grpSpPr>
          <a:xfrm>
            <a:off x="762000" y="3276600"/>
            <a:ext cx="7467600" cy="2133600"/>
            <a:chOff x="480" y="1968"/>
            <a:chExt cx="4704" cy="1344"/>
          </a:xfrm>
        </p:grpSpPr>
        <p:sp>
          <p:nvSpPr>
            <p:cNvPr id="120848" name="矩形 25616"/>
            <p:cNvSpPr/>
            <p:nvPr/>
          </p:nvSpPr>
          <p:spPr>
            <a:xfrm>
              <a:off x="480" y="1968"/>
              <a:ext cx="4704" cy="134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49" name="椭圆 25617"/>
            <p:cNvSpPr/>
            <p:nvPr/>
          </p:nvSpPr>
          <p:spPr>
            <a:xfrm>
              <a:off x="2016" y="2064"/>
              <a:ext cx="528" cy="1104"/>
            </a:xfrm>
            <a:prstGeom prst="ellipse">
              <a:avLst/>
            </a:prstGeom>
            <a:gradFill rotWithShape="0">
              <a:gsLst>
                <a:gs pos="0">
                  <a:srgbClr val="4E9BC2"/>
                </a:gs>
                <a:gs pos="50000">
                  <a:srgbClr val="66CCFF"/>
                </a:gs>
                <a:gs pos="100000">
                  <a:srgbClr val="4E9BC2"/>
                </a:gs>
              </a:gsLst>
              <a:lin ang="18900000" scaled="1"/>
              <a:tileRect/>
            </a:gra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50" name="椭圆 25618"/>
            <p:cNvSpPr/>
            <p:nvPr/>
          </p:nvSpPr>
          <p:spPr>
            <a:xfrm>
              <a:off x="3504" y="2064"/>
              <a:ext cx="528" cy="1104"/>
            </a:xfrm>
            <a:prstGeom prst="ellipse">
              <a:avLst/>
            </a:prstGeom>
            <a:gradFill rotWithShape="0">
              <a:gsLst>
                <a:gs pos="0">
                  <a:srgbClr val="4E9BC2"/>
                </a:gs>
                <a:gs pos="50000">
                  <a:srgbClr val="66CCFF"/>
                </a:gs>
                <a:gs pos="100000">
                  <a:srgbClr val="4E9BC2"/>
                </a:gs>
              </a:gsLst>
              <a:lin ang="18900000" scaled="1"/>
              <a:tileRect/>
            </a:gra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51" name="直接连接符 25619"/>
            <p:cNvSpPr/>
            <p:nvPr/>
          </p:nvSpPr>
          <p:spPr>
            <a:xfrm flipV="1">
              <a:off x="3686" y="2928"/>
              <a:ext cx="240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triangle" w="sm" len="med"/>
              <a:tailEnd type="triangle" w="sm" len="med"/>
            </a:ln>
          </p:spPr>
        </p:sp>
        <p:sp>
          <p:nvSpPr>
            <p:cNvPr id="120852" name="直接连接符 25620"/>
            <p:cNvSpPr/>
            <p:nvPr/>
          </p:nvSpPr>
          <p:spPr>
            <a:xfrm flipV="1">
              <a:off x="2274" y="2880"/>
              <a:ext cx="0" cy="24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triangle" w="sm" len="med"/>
              <a:tailEnd type="triangle" w="sm" len="med"/>
            </a:ln>
          </p:spPr>
        </p:sp>
        <p:sp>
          <p:nvSpPr>
            <p:cNvPr id="120853" name="直接连接符 25621"/>
            <p:cNvSpPr/>
            <p:nvPr/>
          </p:nvSpPr>
          <p:spPr>
            <a:xfrm>
              <a:off x="624" y="2640"/>
              <a:ext cx="1392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4" name="直接连接符 25622"/>
            <p:cNvSpPr/>
            <p:nvPr/>
          </p:nvSpPr>
          <p:spPr>
            <a:xfrm>
              <a:off x="100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5" name="直接连接符 25623"/>
            <p:cNvSpPr/>
            <p:nvPr/>
          </p:nvSpPr>
          <p:spPr>
            <a:xfrm>
              <a:off x="124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6" name="直接连接符 25624"/>
            <p:cNvSpPr/>
            <p:nvPr/>
          </p:nvSpPr>
          <p:spPr>
            <a:xfrm>
              <a:off x="148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7" name="直接连接符 25625"/>
            <p:cNvSpPr/>
            <p:nvPr/>
          </p:nvSpPr>
          <p:spPr>
            <a:xfrm>
              <a:off x="172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8" name="直接连接符 25626"/>
            <p:cNvSpPr/>
            <p:nvPr/>
          </p:nvSpPr>
          <p:spPr>
            <a:xfrm>
              <a:off x="76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9" name="椭圆 25627"/>
            <p:cNvSpPr/>
            <p:nvPr/>
          </p:nvSpPr>
          <p:spPr>
            <a:xfrm>
              <a:off x="720" y="2592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60" name="椭圆 25628"/>
            <p:cNvSpPr/>
            <p:nvPr/>
          </p:nvSpPr>
          <p:spPr>
            <a:xfrm>
              <a:off x="960" y="2592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61" name="椭圆 25629"/>
            <p:cNvSpPr/>
            <p:nvPr/>
          </p:nvSpPr>
          <p:spPr>
            <a:xfrm>
              <a:off x="1200" y="2592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62" name="椭圆 25630"/>
            <p:cNvSpPr/>
            <p:nvPr/>
          </p:nvSpPr>
          <p:spPr>
            <a:xfrm>
              <a:off x="1440" y="2592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63" name="椭圆 25631"/>
            <p:cNvSpPr/>
            <p:nvPr/>
          </p:nvSpPr>
          <p:spPr>
            <a:xfrm>
              <a:off x="1680" y="2592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64" name="直接连接符 25632"/>
            <p:cNvSpPr/>
            <p:nvPr/>
          </p:nvSpPr>
          <p:spPr>
            <a:xfrm>
              <a:off x="1824" y="2640"/>
              <a:ext cx="14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20865" name="对象 25633"/>
            <p:cNvGraphicFramePr/>
            <p:nvPr/>
          </p:nvGraphicFramePr>
          <p:xfrm>
            <a:off x="1248" y="2256"/>
            <a:ext cx="22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5" name="" r:id="rId11" imgW="165100" imgH="228600" progId="Equation.3">
                    <p:embed/>
                  </p:oleObj>
                </mc:Choice>
                <mc:Fallback>
                  <p:oleObj name="" r:id="rId11" imgW="165100" imgH="228600" progId="Equation.3">
                    <p:embed/>
                    <p:pic>
                      <p:nvPicPr>
                        <p:cNvPr id="0" name="图片 34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48" y="2256"/>
                          <a:ext cx="223" cy="3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35" name="组合 25634"/>
          <p:cNvGrpSpPr/>
          <p:nvPr/>
        </p:nvGrpSpPr>
        <p:grpSpPr>
          <a:xfrm>
            <a:off x="3657600" y="3362325"/>
            <a:ext cx="1905000" cy="1133475"/>
            <a:chOff x="2304" y="2022"/>
            <a:chExt cx="1200" cy="714"/>
          </a:xfrm>
        </p:grpSpPr>
        <p:sp>
          <p:nvSpPr>
            <p:cNvPr id="120867" name="直接连接符 25635"/>
            <p:cNvSpPr/>
            <p:nvPr/>
          </p:nvSpPr>
          <p:spPr>
            <a:xfrm>
              <a:off x="2304" y="2640"/>
              <a:ext cx="1200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68" name="直接连接符 25636"/>
            <p:cNvSpPr/>
            <p:nvPr/>
          </p:nvSpPr>
          <p:spPr>
            <a:xfrm>
              <a:off x="2496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69" name="直接连接符 25637"/>
            <p:cNvSpPr/>
            <p:nvPr/>
          </p:nvSpPr>
          <p:spPr>
            <a:xfrm>
              <a:off x="268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70" name="直接连接符 25638"/>
            <p:cNvSpPr/>
            <p:nvPr/>
          </p:nvSpPr>
          <p:spPr>
            <a:xfrm>
              <a:off x="292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71" name="直接连接符 25639"/>
            <p:cNvSpPr/>
            <p:nvPr/>
          </p:nvSpPr>
          <p:spPr>
            <a:xfrm>
              <a:off x="3168" y="2544"/>
              <a:ext cx="0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72" name="直接连接符 25640"/>
            <p:cNvSpPr/>
            <p:nvPr/>
          </p:nvSpPr>
          <p:spPr>
            <a:xfrm>
              <a:off x="3216" y="2640"/>
              <a:ext cx="14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20873" name="对象 25641"/>
            <p:cNvGraphicFramePr/>
            <p:nvPr/>
          </p:nvGraphicFramePr>
          <p:xfrm>
            <a:off x="2596" y="2022"/>
            <a:ext cx="745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" name="" r:id="rId13" imgW="546100" imgH="393700" progId="Equation.3">
                    <p:embed/>
                  </p:oleObj>
                </mc:Choice>
                <mc:Fallback>
                  <p:oleObj name="" r:id="rId13" imgW="546100" imgH="393700" progId="Equation.3">
                    <p:embed/>
                    <p:pic>
                      <p:nvPicPr>
                        <p:cNvPr id="0" name="图片 342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596" y="2022"/>
                          <a:ext cx="745" cy="5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43" name="组合 25642"/>
          <p:cNvGrpSpPr/>
          <p:nvPr/>
        </p:nvGrpSpPr>
        <p:grpSpPr>
          <a:xfrm>
            <a:off x="5867400" y="3471863"/>
            <a:ext cx="2879725" cy="1066800"/>
            <a:chOff x="3474" y="2064"/>
            <a:chExt cx="2097" cy="672"/>
          </a:xfrm>
        </p:grpSpPr>
        <p:grpSp>
          <p:nvGrpSpPr>
            <p:cNvPr id="120875" name="组合 25643"/>
            <p:cNvGrpSpPr/>
            <p:nvPr/>
          </p:nvGrpSpPr>
          <p:grpSpPr>
            <a:xfrm>
              <a:off x="3792" y="2544"/>
              <a:ext cx="1248" cy="192"/>
              <a:chOff x="3792" y="2544"/>
              <a:chExt cx="1248" cy="192"/>
            </a:xfrm>
          </p:grpSpPr>
          <p:sp>
            <p:nvSpPr>
              <p:cNvPr id="120876" name="直接连接符 25644"/>
              <p:cNvSpPr/>
              <p:nvPr/>
            </p:nvSpPr>
            <p:spPr>
              <a:xfrm>
                <a:off x="3792" y="2640"/>
                <a:ext cx="1248" cy="0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0877" name="直接连接符 25645"/>
              <p:cNvSpPr/>
              <p:nvPr/>
            </p:nvSpPr>
            <p:spPr>
              <a:xfrm flipV="1">
                <a:off x="4080" y="2544"/>
                <a:ext cx="192" cy="192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878" name="直接连接符 25646"/>
              <p:cNvSpPr/>
              <p:nvPr/>
            </p:nvSpPr>
            <p:spPr>
              <a:xfrm flipV="1">
                <a:off x="4272" y="2548"/>
                <a:ext cx="192" cy="1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879" name="直接连接符 25647"/>
              <p:cNvSpPr/>
              <p:nvPr/>
            </p:nvSpPr>
            <p:spPr>
              <a:xfrm flipV="1">
                <a:off x="4464" y="2544"/>
                <a:ext cx="192" cy="1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120880" name="对象 25648"/>
            <p:cNvGraphicFramePr/>
            <p:nvPr/>
          </p:nvGraphicFramePr>
          <p:xfrm>
            <a:off x="3474" y="2064"/>
            <a:ext cx="2097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7" name="" r:id="rId15" imgW="1536065" imgH="393700" progId="Equation.3">
                    <p:embed/>
                  </p:oleObj>
                </mc:Choice>
                <mc:Fallback>
                  <p:oleObj name="" r:id="rId15" imgW="1536065" imgH="393700" progId="Equation.3">
                    <p:embed/>
                    <p:pic>
                      <p:nvPicPr>
                        <p:cNvPr id="0" name="图片 342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474" y="2064"/>
                          <a:ext cx="2097" cy="5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50" name="组合 25649"/>
          <p:cNvGrpSpPr/>
          <p:nvPr/>
        </p:nvGrpSpPr>
        <p:grpSpPr>
          <a:xfrm>
            <a:off x="7235825" y="4437063"/>
            <a:ext cx="795338" cy="936625"/>
            <a:chOff x="4558" y="2795"/>
            <a:chExt cx="501" cy="590"/>
          </a:xfrm>
        </p:grpSpPr>
        <p:grpSp>
          <p:nvGrpSpPr>
            <p:cNvPr id="120882" name="组合 25650"/>
            <p:cNvGrpSpPr/>
            <p:nvPr/>
          </p:nvGrpSpPr>
          <p:grpSpPr>
            <a:xfrm>
              <a:off x="4558" y="2840"/>
              <a:ext cx="454" cy="545"/>
              <a:chOff x="4558" y="2840"/>
              <a:chExt cx="454" cy="545"/>
            </a:xfrm>
          </p:grpSpPr>
          <p:sp>
            <p:nvSpPr>
              <p:cNvPr id="120883" name="直接连接符 25651"/>
              <p:cNvSpPr/>
              <p:nvPr/>
            </p:nvSpPr>
            <p:spPr>
              <a:xfrm flipH="1">
                <a:off x="4785" y="2840"/>
                <a:ext cx="0" cy="5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120884" name="直接连接符 25652"/>
              <p:cNvSpPr/>
              <p:nvPr/>
            </p:nvSpPr>
            <p:spPr>
              <a:xfrm flipV="1">
                <a:off x="4558" y="2976"/>
                <a:ext cx="454" cy="363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120885" name="任意多边形 25653"/>
              <p:cNvSpPr/>
              <p:nvPr/>
            </p:nvSpPr>
            <p:spPr>
              <a:xfrm>
                <a:off x="4785" y="3022"/>
                <a:ext cx="91" cy="91"/>
              </a:xfrm>
              <a:custGeom>
                <a:avLst/>
                <a:gdLst/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pathLst>
                  <a:path w="21600" h="216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</a:path>
                  <a:path w="21600" h="216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aphicFrame>
          <p:nvGraphicFramePr>
            <p:cNvPr id="120886" name="对象 25654"/>
            <p:cNvGraphicFramePr/>
            <p:nvPr/>
          </p:nvGraphicFramePr>
          <p:xfrm>
            <a:off x="4830" y="2795"/>
            <a:ext cx="229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" name="" r:id="rId17" imgW="152400" imgH="139700" progId="Equation.3">
                    <p:embed/>
                  </p:oleObj>
                </mc:Choice>
                <mc:Fallback>
                  <p:oleObj name="" r:id="rId17" imgW="152400" imgH="139700" progId="Equation.3">
                    <p:embed/>
                    <p:pic>
                      <p:nvPicPr>
                        <p:cNvPr id="0" name="图片 342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830" y="2795"/>
                          <a:ext cx="229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3" name="Rectangle 3"/>
          <p:cNvSpPr/>
          <p:nvPr/>
        </p:nvSpPr>
        <p:spPr>
          <a:xfrm>
            <a:off x="927100" y="407988"/>
            <a:ext cx="7188200" cy="519112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点的光振动（惠更斯原理的数学表达）为：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1376363" y="993775"/>
          <a:ext cx="5146675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" r:id="rId1" imgW="2424430" imgH="393700" progId="Equation.3">
                  <p:embed/>
                </p:oleObj>
              </mc:Choice>
              <mc:Fallback>
                <p:oleObj name="" r:id="rId1" imgW="2424430" imgH="393700" progId="Equation.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6363" y="993775"/>
                        <a:ext cx="5146675" cy="833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3346" name="矩形 313345"/>
          <p:cNvSpPr/>
          <p:nvPr/>
        </p:nvSpPr>
        <p:spPr>
          <a:xfrm>
            <a:off x="71438" y="30163"/>
            <a:ext cx="5508625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dirty="0">
                <a:solidFill>
                  <a:srgbClr val="CC0000"/>
                </a:solidFill>
                <a:latin typeface="宋体" panose="02010600030101010101" pitchFamily="2" charset="-122"/>
              </a:rPr>
              <a:t>七、反射和折射时光的偏振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13347" name="组合 313346"/>
          <p:cNvGrpSpPr/>
          <p:nvPr/>
        </p:nvGrpSpPr>
        <p:grpSpPr>
          <a:xfrm>
            <a:off x="971550" y="3652838"/>
            <a:ext cx="2497138" cy="2362200"/>
            <a:chOff x="576" y="2304"/>
            <a:chExt cx="1573" cy="1488"/>
          </a:xfrm>
        </p:grpSpPr>
        <p:sp>
          <p:nvSpPr>
            <p:cNvPr id="122883" name="直接连接符 313347"/>
            <p:cNvSpPr/>
            <p:nvPr/>
          </p:nvSpPr>
          <p:spPr>
            <a:xfrm>
              <a:off x="576" y="3168"/>
              <a:ext cx="1573" cy="0"/>
            </a:xfrm>
            <a:prstGeom prst="line">
              <a:avLst/>
            </a:prstGeom>
            <a:ln w="38100" cap="sq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884" name="直接连接符 313348"/>
            <p:cNvSpPr/>
            <p:nvPr/>
          </p:nvSpPr>
          <p:spPr>
            <a:xfrm>
              <a:off x="1346" y="2304"/>
              <a:ext cx="0" cy="14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3350" name="组合 313349"/>
          <p:cNvGrpSpPr/>
          <p:nvPr/>
        </p:nvGrpSpPr>
        <p:grpSpPr>
          <a:xfrm>
            <a:off x="2038350" y="4278313"/>
            <a:ext cx="2590800" cy="2133600"/>
            <a:chOff x="1536" y="2064"/>
            <a:chExt cx="1584" cy="1392"/>
          </a:xfrm>
        </p:grpSpPr>
        <p:grpSp>
          <p:nvGrpSpPr>
            <p:cNvPr id="122886" name="组合 313350"/>
            <p:cNvGrpSpPr/>
            <p:nvPr/>
          </p:nvGrpSpPr>
          <p:grpSpPr>
            <a:xfrm rot="-1618865">
              <a:off x="1536" y="2064"/>
              <a:ext cx="1584" cy="192"/>
              <a:chOff x="3600" y="2976"/>
              <a:chExt cx="1584" cy="192"/>
            </a:xfrm>
          </p:grpSpPr>
          <p:grpSp>
            <p:nvGrpSpPr>
              <p:cNvPr id="122887" name="组合 313351"/>
              <p:cNvGrpSpPr/>
              <p:nvPr/>
            </p:nvGrpSpPr>
            <p:grpSpPr>
              <a:xfrm>
                <a:off x="3600" y="2976"/>
                <a:ext cx="432" cy="192"/>
                <a:chOff x="3600" y="2976"/>
                <a:chExt cx="432" cy="192"/>
              </a:xfrm>
            </p:grpSpPr>
            <p:grpSp>
              <p:nvGrpSpPr>
                <p:cNvPr id="122888" name="组合 313352"/>
                <p:cNvGrpSpPr/>
                <p:nvPr/>
              </p:nvGrpSpPr>
              <p:grpSpPr>
                <a:xfrm>
                  <a:off x="3600" y="3072"/>
                  <a:ext cx="432" cy="0"/>
                  <a:chOff x="3600" y="3072"/>
                  <a:chExt cx="432" cy="0"/>
                </a:xfrm>
              </p:grpSpPr>
              <p:sp>
                <p:nvSpPr>
                  <p:cNvPr id="122889" name="直接连接符 313353"/>
                  <p:cNvSpPr/>
                  <p:nvPr/>
                </p:nvSpPr>
                <p:spPr>
                  <a:xfrm>
                    <a:off x="3600" y="3072"/>
                    <a:ext cx="144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890" name="直接连接符 313354"/>
                  <p:cNvSpPr/>
                  <p:nvPr/>
                </p:nvSpPr>
                <p:spPr>
                  <a:xfrm>
                    <a:off x="3744" y="3072"/>
                    <a:ext cx="288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2891" name="直接连接符 313355"/>
                <p:cNvSpPr/>
                <p:nvPr/>
              </p:nvSpPr>
              <p:spPr>
                <a:xfrm>
                  <a:off x="3936" y="2976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22892" name="组合 313356"/>
              <p:cNvGrpSpPr/>
              <p:nvPr/>
            </p:nvGrpSpPr>
            <p:grpSpPr>
              <a:xfrm>
                <a:off x="4032" y="2976"/>
                <a:ext cx="432" cy="192"/>
                <a:chOff x="3600" y="2976"/>
                <a:chExt cx="432" cy="192"/>
              </a:xfrm>
            </p:grpSpPr>
            <p:grpSp>
              <p:nvGrpSpPr>
                <p:cNvPr id="122893" name="组合 313357"/>
                <p:cNvGrpSpPr/>
                <p:nvPr/>
              </p:nvGrpSpPr>
              <p:grpSpPr>
                <a:xfrm>
                  <a:off x="3600" y="3072"/>
                  <a:ext cx="432" cy="0"/>
                  <a:chOff x="3600" y="3072"/>
                  <a:chExt cx="432" cy="0"/>
                </a:xfrm>
              </p:grpSpPr>
              <p:sp>
                <p:nvSpPr>
                  <p:cNvPr id="122894" name="直接连接符 313358"/>
                  <p:cNvSpPr/>
                  <p:nvPr/>
                </p:nvSpPr>
                <p:spPr>
                  <a:xfrm>
                    <a:off x="3600" y="3072"/>
                    <a:ext cx="144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895" name="直接连接符 313359"/>
                  <p:cNvSpPr/>
                  <p:nvPr/>
                </p:nvSpPr>
                <p:spPr>
                  <a:xfrm>
                    <a:off x="3744" y="3072"/>
                    <a:ext cx="288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2896" name="直接连接符 313360"/>
                <p:cNvSpPr/>
                <p:nvPr/>
              </p:nvSpPr>
              <p:spPr>
                <a:xfrm>
                  <a:off x="3936" y="2976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22897" name="组合 313361"/>
              <p:cNvGrpSpPr/>
              <p:nvPr/>
            </p:nvGrpSpPr>
            <p:grpSpPr>
              <a:xfrm>
                <a:off x="4464" y="2976"/>
                <a:ext cx="432" cy="192"/>
                <a:chOff x="3600" y="2976"/>
                <a:chExt cx="432" cy="192"/>
              </a:xfrm>
            </p:grpSpPr>
            <p:grpSp>
              <p:nvGrpSpPr>
                <p:cNvPr id="122898" name="组合 313362"/>
                <p:cNvGrpSpPr/>
                <p:nvPr/>
              </p:nvGrpSpPr>
              <p:grpSpPr>
                <a:xfrm>
                  <a:off x="3600" y="3072"/>
                  <a:ext cx="432" cy="0"/>
                  <a:chOff x="3600" y="3072"/>
                  <a:chExt cx="432" cy="0"/>
                </a:xfrm>
              </p:grpSpPr>
              <p:sp>
                <p:nvSpPr>
                  <p:cNvPr id="122899" name="直接连接符 313363"/>
                  <p:cNvSpPr/>
                  <p:nvPr/>
                </p:nvSpPr>
                <p:spPr>
                  <a:xfrm>
                    <a:off x="3600" y="3072"/>
                    <a:ext cx="144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00" name="直接连接符 313364"/>
                  <p:cNvSpPr/>
                  <p:nvPr/>
                </p:nvSpPr>
                <p:spPr>
                  <a:xfrm>
                    <a:off x="3744" y="3072"/>
                    <a:ext cx="288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2901" name="直接连接符 313365"/>
                <p:cNvSpPr/>
                <p:nvPr/>
              </p:nvSpPr>
              <p:spPr>
                <a:xfrm>
                  <a:off x="3936" y="2976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2902" name="直接连接符 313366"/>
              <p:cNvSpPr/>
              <p:nvPr/>
            </p:nvSpPr>
            <p:spPr>
              <a:xfrm>
                <a:off x="4896" y="3072"/>
                <a:ext cx="288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2903" name="组合 313367"/>
            <p:cNvGrpSpPr/>
            <p:nvPr/>
          </p:nvGrpSpPr>
          <p:grpSpPr>
            <a:xfrm>
              <a:off x="1580" y="2595"/>
              <a:ext cx="1108" cy="861"/>
              <a:chOff x="1580" y="2595"/>
              <a:chExt cx="1108" cy="861"/>
            </a:xfrm>
          </p:grpSpPr>
          <p:grpSp>
            <p:nvGrpSpPr>
              <p:cNvPr id="122904" name="组合 313368"/>
              <p:cNvGrpSpPr/>
              <p:nvPr/>
            </p:nvGrpSpPr>
            <p:grpSpPr>
              <a:xfrm rot="2590096">
                <a:off x="1580" y="2595"/>
                <a:ext cx="384" cy="192"/>
                <a:chOff x="3264" y="2928"/>
                <a:chExt cx="384" cy="192"/>
              </a:xfrm>
            </p:grpSpPr>
            <p:sp>
              <p:nvSpPr>
                <p:cNvPr id="122905" name="直接连接符 313369"/>
                <p:cNvSpPr/>
                <p:nvPr/>
              </p:nvSpPr>
              <p:spPr>
                <a:xfrm>
                  <a:off x="3264" y="3024"/>
                  <a:ext cx="384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06" name="直接连接符 313370"/>
                <p:cNvSpPr/>
                <p:nvPr/>
              </p:nvSpPr>
              <p:spPr>
                <a:xfrm>
                  <a:off x="3408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07" name="直接连接符 313371"/>
                <p:cNvSpPr/>
                <p:nvPr/>
              </p:nvSpPr>
              <p:spPr>
                <a:xfrm>
                  <a:off x="3504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22908" name="组合 313372"/>
              <p:cNvGrpSpPr/>
              <p:nvPr/>
            </p:nvGrpSpPr>
            <p:grpSpPr>
              <a:xfrm rot="2590096">
                <a:off x="1860" y="2858"/>
                <a:ext cx="384" cy="192"/>
                <a:chOff x="3264" y="2928"/>
                <a:chExt cx="384" cy="192"/>
              </a:xfrm>
            </p:grpSpPr>
            <p:sp>
              <p:nvSpPr>
                <p:cNvPr id="122909" name="直接连接符 313373"/>
                <p:cNvSpPr/>
                <p:nvPr/>
              </p:nvSpPr>
              <p:spPr>
                <a:xfrm>
                  <a:off x="3264" y="3024"/>
                  <a:ext cx="384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10" name="直接连接符 313374"/>
                <p:cNvSpPr/>
                <p:nvPr/>
              </p:nvSpPr>
              <p:spPr>
                <a:xfrm>
                  <a:off x="3408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11" name="直接连接符 313375"/>
                <p:cNvSpPr/>
                <p:nvPr/>
              </p:nvSpPr>
              <p:spPr>
                <a:xfrm>
                  <a:off x="3504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22912" name="组合 313376"/>
              <p:cNvGrpSpPr/>
              <p:nvPr/>
            </p:nvGrpSpPr>
            <p:grpSpPr>
              <a:xfrm rot="2590096">
                <a:off x="2140" y="3121"/>
                <a:ext cx="384" cy="192"/>
                <a:chOff x="3264" y="2928"/>
                <a:chExt cx="384" cy="192"/>
              </a:xfrm>
            </p:grpSpPr>
            <p:sp>
              <p:nvSpPr>
                <p:cNvPr id="122913" name="直接连接符 313377"/>
                <p:cNvSpPr/>
                <p:nvPr/>
              </p:nvSpPr>
              <p:spPr>
                <a:xfrm>
                  <a:off x="3264" y="3024"/>
                  <a:ext cx="384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14" name="直接连接符 313378"/>
                <p:cNvSpPr/>
                <p:nvPr/>
              </p:nvSpPr>
              <p:spPr>
                <a:xfrm>
                  <a:off x="3408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15" name="直接连接符 313379"/>
                <p:cNvSpPr/>
                <p:nvPr/>
              </p:nvSpPr>
              <p:spPr>
                <a:xfrm>
                  <a:off x="3504" y="2928"/>
                  <a:ext cx="0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2916" name="直接连接符 313380"/>
              <p:cNvSpPr/>
              <p:nvPr/>
            </p:nvSpPr>
            <p:spPr>
              <a:xfrm rot="2590096">
                <a:off x="2448" y="3456"/>
                <a:ext cx="240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13382" name="组合 313381"/>
          <p:cNvGrpSpPr/>
          <p:nvPr/>
        </p:nvGrpSpPr>
        <p:grpSpPr>
          <a:xfrm rot="1905872">
            <a:off x="361950" y="4110038"/>
            <a:ext cx="1957388" cy="704850"/>
            <a:chOff x="3456" y="3024"/>
            <a:chExt cx="1392" cy="192"/>
          </a:xfrm>
        </p:grpSpPr>
        <p:grpSp>
          <p:nvGrpSpPr>
            <p:cNvPr id="122918" name="组合 313382"/>
            <p:cNvGrpSpPr/>
            <p:nvPr/>
          </p:nvGrpSpPr>
          <p:grpSpPr>
            <a:xfrm>
              <a:off x="3456" y="3120"/>
              <a:ext cx="1392" cy="0"/>
              <a:chOff x="3456" y="3120"/>
              <a:chExt cx="1392" cy="0"/>
            </a:xfrm>
          </p:grpSpPr>
          <p:grpSp>
            <p:nvGrpSpPr>
              <p:cNvPr id="122919" name="组合 313383"/>
              <p:cNvGrpSpPr/>
              <p:nvPr/>
            </p:nvGrpSpPr>
            <p:grpSpPr>
              <a:xfrm>
                <a:off x="3456" y="3120"/>
                <a:ext cx="1152" cy="0"/>
                <a:chOff x="3456" y="3120"/>
                <a:chExt cx="1152" cy="0"/>
              </a:xfrm>
            </p:grpSpPr>
            <p:sp>
              <p:nvSpPr>
                <p:cNvPr id="122920" name="直接连接符 313384"/>
                <p:cNvSpPr/>
                <p:nvPr/>
              </p:nvSpPr>
              <p:spPr>
                <a:xfrm>
                  <a:off x="3456" y="3120"/>
                  <a:ext cx="288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21" name="直接连接符 313385"/>
                <p:cNvSpPr/>
                <p:nvPr/>
              </p:nvSpPr>
              <p:spPr>
                <a:xfrm>
                  <a:off x="3744" y="3120"/>
                  <a:ext cx="288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22" name="直接连接符 313386"/>
                <p:cNvSpPr/>
                <p:nvPr/>
              </p:nvSpPr>
              <p:spPr>
                <a:xfrm>
                  <a:off x="4032" y="3120"/>
                  <a:ext cx="288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923" name="直接连接符 313387"/>
                <p:cNvSpPr/>
                <p:nvPr/>
              </p:nvSpPr>
              <p:spPr>
                <a:xfrm>
                  <a:off x="4320" y="3120"/>
                  <a:ext cx="288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2924" name="直接连接符 313388"/>
              <p:cNvSpPr/>
              <p:nvPr/>
            </p:nvSpPr>
            <p:spPr>
              <a:xfrm>
                <a:off x="4608" y="3120"/>
                <a:ext cx="240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925" name="直接连接符 313389"/>
            <p:cNvSpPr/>
            <p:nvPr/>
          </p:nvSpPr>
          <p:spPr>
            <a:xfrm>
              <a:off x="3600" y="3024"/>
              <a:ext cx="0" cy="19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26" name="直接连接符 313390"/>
            <p:cNvSpPr/>
            <p:nvPr/>
          </p:nvSpPr>
          <p:spPr>
            <a:xfrm>
              <a:off x="3888" y="3024"/>
              <a:ext cx="0" cy="19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27" name="直接连接符 313391"/>
            <p:cNvSpPr/>
            <p:nvPr/>
          </p:nvSpPr>
          <p:spPr>
            <a:xfrm>
              <a:off x="4176" y="3024"/>
              <a:ext cx="0" cy="19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28" name="直接连接符 313392"/>
            <p:cNvSpPr/>
            <p:nvPr/>
          </p:nvSpPr>
          <p:spPr>
            <a:xfrm>
              <a:off x="4464" y="3024"/>
              <a:ext cx="0" cy="19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3394" name="组合 313393"/>
          <p:cNvGrpSpPr/>
          <p:nvPr/>
        </p:nvGrpSpPr>
        <p:grpSpPr>
          <a:xfrm>
            <a:off x="1885950" y="4338638"/>
            <a:ext cx="290513" cy="533400"/>
            <a:chOff x="1344" y="2112"/>
            <a:chExt cx="263" cy="336"/>
          </a:xfrm>
        </p:grpSpPr>
        <p:graphicFrame>
          <p:nvGraphicFramePr>
            <p:cNvPr id="122930" name="对象 313394"/>
            <p:cNvGraphicFramePr/>
            <p:nvPr/>
          </p:nvGraphicFramePr>
          <p:xfrm>
            <a:off x="1344" y="2112"/>
            <a:ext cx="26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9" name="" r:id="rId1" imgW="88900" imgH="165100" progId="Equation.3">
                    <p:embed/>
                  </p:oleObj>
                </mc:Choice>
                <mc:Fallback>
                  <p:oleObj name="" r:id="rId1" imgW="88900" imgH="165100" progId="Equation.3">
                    <p:embed/>
                    <p:pic>
                      <p:nvPicPr>
                        <p:cNvPr id="0" name="图片 342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44" y="2112"/>
                          <a:ext cx="263" cy="2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31" name="任意多边形 313395"/>
            <p:cNvSpPr/>
            <p:nvPr/>
          </p:nvSpPr>
          <p:spPr>
            <a:xfrm flipH="1">
              <a:off x="1440" y="2352"/>
              <a:ext cx="144" cy="96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13398" name="文本框 313397"/>
          <p:cNvSpPr txBox="1"/>
          <p:nvPr/>
        </p:nvSpPr>
        <p:spPr>
          <a:xfrm>
            <a:off x="323850" y="727075"/>
            <a:ext cx="8137525" cy="11176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fontAlgn="t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实验表明， 自然光在两种介质分界面上反射和折射时，反射光和折射光一般都是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部分偏振光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3399" name="组合 313398"/>
          <p:cNvGrpSpPr/>
          <p:nvPr/>
        </p:nvGrpSpPr>
        <p:grpSpPr>
          <a:xfrm>
            <a:off x="5070475" y="3576638"/>
            <a:ext cx="3749675" cy="2662237"/>
            <a:chOff x="3158" y="2256"/>
            <a:chExt cx="2362" cy="1677"/>
          </a:xfrm>
        </p:grpSpPr>
        <p:grpSp>
          <p:nvGrpSpPr>
            <p:cNvPr id="122934" name="组合 313399"/>
            <p:cNvGrpSpPr/>
            <p:nvPr/>
          </p:nvGrpSpPr>
          <p:grpSpPr>
            <a:xfrm rot="1905872">
              <a:off x="3158" y="2635"/>
              <a:ext cx="1200" cy="170"/>
              <a:chOff x="3456" y="3024"/>
              <a:chExt cx="1392" cy="192"/>
            </a:xfrm>
          </p:grpSpPr>
          <p:grpSp>
            <p:nvGrpSpPr>
              <p:cNvPr id="122935" name="组合 313400"/>
              <p:cNvGrpSpPr/>
              <p:nvPr/>
            </p:nvGrpSpPr>
            <p:grpSpPr>
              <a:xfrm>
                <a:off x="3456" y="3120"/>
                <a:ext cx="1392" cy="0"/>
                <a:chOff x="3456" y="3120"/>
                <a:chExt cx="1392" cy="0"/>
              </a:xfrm>
            </p:grpSpPr>
            <p:grpSp>
              <p:nvGrpSpPr>
                <p:cNvPr id="122936" name="组合 313401"/>
                <p:cNvGrpSpPr/>
                <p:nvPr/>
              </p:nvGrpSpPr>
              <p:grpSpPr>
                <a:xfrm>
                  <a:off x="3456" y="3120"/>
                  <a:ext cx="1152" cy="0"/>
                  <a:chOff x="3456" y="3120"/>
                  <a:chExt cx="1152" cy="0"/>
                </a:xfrm>
              </p:grpSpPr>
              <p:sp>
                <p:nvSpPr>
                  <p:cNvPr id="122937" name="直接连接符 313402"/>
                  <p:cNvSpPr/>
                  <p:nvPr/>
                </p:nvSpPr>
                <p:spPr>
                  <a:xfrm>
                    <a:off x="3456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38" name="直接连接符 313403"/>
                  <p:cNvSpPr/>
                  <p:nvPr/>
                </p:nvSpPr>
                <p:spPr>
                  <a:xfrm>
                    <a:off x="3744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39" name="直接连接符 313404"/>
                  <p:cNvSpPr/>
                  <p:nvPr/>
                </p:nvSpPr>
                <p:spPr>
                  <a:xfrm>
                    <a:off x="4032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40" name="直接连接符 313405"/>
                  <p:cNvSpPr/>
                  <p:nvPr/>
                </p:nvSpPr>
                <p:spPr>
                  <a:xfrm>
                    <a:off x="4320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2941" name="直接连接符 313406"/>
                <p:cNvSpPr/>
                <p:nvPr/>
              </p:nvSpPr>
              <p:spPr>
                <a:xfrm>
                  <a:off x="4608" y="3120"/>
                  <a:ext cx="240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2942" name="直接连接符 313407"/>
              <p:cNvSpPr/>
              <p:nvPr/>
            </p:nvSpPr>
            <p:spPr>
              <a:xfrm>
                <a:off x="3600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943" name="直接连接符 313408"/>
              <p:cNvSpPr/>
              <p:nvPr/>
            </p:nvSpPr>
            <p:spPr>
              <a:xfrm>
                <a:off x="3888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944" name="直接连接符 313409"/>
              <p:cNvSpPr/>
              <p:nvPr/>
            </p:nvSpPr>
            <p:spPr>
              <a:xfrm>
                <a:off x="4176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945" name="直接连接符 313410"/>
              <p:cNvSpPr/>
              <p:nvPr/>
            </p:nvSpPr>
            <p:spPr>
              <a:xfrm>
                <a:off x="4464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122946" name="对象 313411"/>
            <p:cNvGraphicFramePr/>
            <p:nvPr/>
          </p:nvGraphicFramePr>
          <p:xfrm>
            <a:off x="4027" y="2592"/>
            <a:ext cx="32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" name="" r:id="rId3" imgW="127000" imgH="228600" progId="Equation.3">
                    <p:embed/>
                  </p:oleObj>
                </mc:Choice>
                <mc:Fallback>
                  <p:oleObj name="" r:id="rId3" imgW="127000" imgH="228600" progId="Equation.3">
                    <p:embed/>
                    <p:pic>
                      <p:nvPicPr>
                        <p:cNvPr id="0" name="图片 342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27" y="2592"/>
                          <a:ext cx="326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47" name="任意多边形 313412"/>
            <p:cNvSpPr/>
            <p:nvPr/>
          </p:nvSpPr>
          <p:spPr>
            <a:xfrm flipH="1">
              <a:off x="4151" y="2891"/>
              <a:ext cx="124" cy="85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48" name="直接连接符 313413"/>
            <p:cNvSpPr/>
            <p:nvPr/>
          </p:nvSpPr>
          <p:spPr>
            <a:xfrm>
              <a:off x="3446" y="3072"/>
              <a:ext cx="1680" cy="0"/>
            </a:xfrm>
            <a:prstGeom prst="line">
              <a:avLst/>
            </a:prstGeom>
            <a:ln w="38100" cap="sq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49" name="直接连接符 313414"/>
            <p:cNvSpPr/>
            <p:nvPr/>
          </p:nvSpPr>
          <p:spPr>
            <a:xfrm>
              <a:off x="4286" y="2256"/>
              <a:ext cx="0" cy="15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2950" name="组合 313415"/>
            <p:cNvGrpSpPr/>
            <p:nvPr/>
          </p:nvGrpSpPr>
          <p:grpSpPr>
            <a:xfrm>
              <a:off x="4176" y="2688"/>
              <a:ext cx="1344" cy="1245"/>
              <a:chOff x="4224" y="2112"/>
              <a:chExt cx="1536" cy="1437"/>
            </a:xfrm>
          </p:grpSpPr>
          <p:grpSp>
            <p:nvGrpSpPr>
              <p:cNvPr id="122951" name="组合 313416"/>
              <p:cNvGrpSpPr/>
              <p:nvPr/>
            </p:nvGrpSpPr>
            <p:grpSpPr>
              <a:xfrm>
                <a:off x="4224" y="2112"/>
                <a:ext cx="1536" cy="1437"/>
                <a:chOff x="4224" y="2112"/>
                <a:chExt cx="1536" cy="1437"/>
              </a:xfrm>
            </p:grpSpPr>
            <p:grpSp>
              <p:nvGrpSpPr>
                <p:cNvPr id="122952" name="组合 313417"/>
                <p:cNvGrpSpPr/>
                <p:nvPr/>
              </p:nvGrpSpPr>
              <p:grpSpPr>
                <a:xfrm rot="-2031333">
                  <a:off x="4224" y="2112"/>
                  <a:ext cx="1536" cy="1"/>
                  <a:chOff x="3504" y="3744"/>
                  <a:chExt cx="1536" cy="0"/>
                </a:xfrm>
              </p:grpSpPr>
              <p:sp>
                <p:nvSpPr>
                  <p:cNvPr id="122953" name="直接连接符 313418"/>
                  <p:cNvSpPr/>
                  <p:nvPr/>
                </p:nvSpPr>
                <p:spPr>
                  <a:xfrm>
                    <a:off x="3504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4" name="直接连接符 313419"/>
                  <p:cNvSpPr/>
                  <p:nvPr/>
                </p:nvSpPr>
                <p:spPr>
                  <a:xfrm>
                    <a:off x="3696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5" name="直接连接符 313420"/>
                  <p:cNvSpPr/>
                  <p:nvPr/>
                </p:nvSpPr>
                <p:spPr>
                  <a:xfrm>
                    <a:off x="3888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6" name="直接连接符 313421"/>
                  <p:cNvSpPr/>
                  <p:nvPr/>
                </p:nvSpPr>
                <p:spPr>
                  <a:xfrm>
                    <a:off x="4080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7" name="直接连接符 313422"/>
                  <p:cNvSpPr/>
                  <p:nvPr/>
                </p:nvSpPr>
                <p:spPr>
                  <a:xfrm>
                    <a:off x="4272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8" name="直接连接符 313423"/>
                  <p:cNvSpPr/>
                  <p:nvPr/>
                </p:nvSpPr>
                <p:spPr>
                  <a:xfrm>
                    <a:off x="4464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59" name="直接连接符 313424"/>
                  <p:cNvSpPr/>
                  <p:nvPr/>
                </p:nvSpPr>
                <p:spPr>
                  <a:xfrm>
                    <a:off x="4656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60" name="直接连接符 313425"/>
                  <p:cNvSpPr/>
                  <p:nvPr/>
                </p:nvSpPr>
                <p:spPr>
                  <a:xfrm>
                    <a:off x="4848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22961" name="组合 313426"/>
                <p:cNvGrpSpPr/>
                <p:nvPr/>
              </p:nvGrpSpPr>
              <p:grpSpPr>
                <a:xfrm rot="646659">
                  <a:off x="4272" y="2688"/>
                  <a:ext cx="1108" cy="861"/>
                  <a:chOff x="1580" y="2595"/>
                  <a:chExt cx="1108" cy="861"/>
                </a:xfrm>
              </p:grpSpPr>
              <p:grpSp>
                <p:nvGrpSpPr>
                  <p:cNvPr id="122962" name="组合 313427"/>
                  <p:cNvGrpSpPr/>
                  <p:nvPr/>
                </p:nvGrpSpPr>
                <p:grpSpPr>
                  <a:xfrm rot="2590096">
                    <a:off x="1580" y="2595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2963" name="直接连接符 313428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64" name="直接连接符 313429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65" name="直接连接符 313430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22966" name="组合 313431"/>
                  <p:cNvGrpSpPr/>
                  <p:nvPr/>
                </p:nvGrpSpPr>
                <p:grpSpPr>
                  <a:xfrm rot="2590096">
                    <a:off x="1860" y="2858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2967" name="直接连接符 313432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68" name="直接连接符 313433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69" name="直接连接符 313434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22970" name="组合 313435"/>
                  <p:cNvGrpSpPr/>
                  <p:nvPr/>
                </p:nvGrpSpPr>
                <p:grpSpPr>
                  <a:xfrm rot="2590096">
                    <a:off x="2140" y="3121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2971" name="直接连接符 313436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72" name="直接连接符 313437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2973" name="直接连接符 313438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22974" name="直接连接符 313439"/>
                  <p:cNvSpPr/>
                  <p:nvPr/>
                </p:nvSpPr>
                <p:spPr>
                  <a:xfrm rot="2590096">
                    <a:off x="2448" y="3456"/>
                    <a:ext cx="240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aphicFrame>
            <p:nvGraphicFramePr>
              <p:cNvPr id="122975" name="对象 313440"/>
              <p:cNvGraphicFramePr/>
              <p:nvPr/>
            </p:nvGraphicFramePr>
            <p:xfrm>
              <a:off x="4425" y="2811"/>
              <a:ext cx="169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1" name="" r:id="rId5" imgW="114935" imgH="127635" progId="Equation.3">
                      <p:embed/>
                    </p:oleObj>
                  </mc:Choice>
                  <mc:Fallback>
                    <p:oleObj name="" r:id="rId5" imgW="114935" imgH="127635" progId="Equation.3">
                      <p:embed/>
                      <p:pic>
                        <p:nvPicPr>
                          <p:cNvPr id="0" name="图片 3430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425" y="2811"/>
                            <a:ext cx="169" cy="18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2976" name="组合 313441"/>
            <p:cNvGrpSpPr/>
            <p:nvPr/>
          </p:nvGrpSpPr>
          <p:grpSpPr>
            <a:xfrm>
              <a:off x="4370" y="3003"/>
              <a:ext cx="96" cy="144"/>
              <a:chOff x="4368" y="2976"/>
              <a:chExt cx="96" cy="144"/>
            </a:xfrm>
          </p:grpSpPr>
          <p:sp>
            <p:nvSpPr>
              <p:cNvPr id="122977" name="直接连接符 313442"/>
              <p:cNvSpPr/>
              <p:nvPr/>
            </p:nvSpPr>
            <p:spPr>
              <a:xfrm>
                <a:off x="4368" y="2976"/>
                <a:ext cx="96" cy="96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978" name="直接连接符 313443"/>
              <p:cNvSpPr/>
              <p:nvPr/>
            </p:nvSpPr>
            <p:spPr>
              <a:xfrm flipH="1">
                <a:off x="4416" y="3072"/>
                <a:ext cx="48" cy="48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3445" name="文本框 313444"/>
          <p:cNvSpPr txBox="1"/>
          <p:nvPr/>
        </p:nvSpPr>
        <p:spPr>
          <a:xfrm>
            <a:off x="355600" y="1916113"/>
            <a:ext cx="8305800" cy="16303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当自然光以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布儒斯特角 </a:t>
            </a:r>
            <a:r>
              <a:rPr lang="en-US" altLang="zh-CN" i="1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入射时，其反射光为线偏振光，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光振动垂直于入射面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折射光仍为部分偏振光。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8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3398">
                                            <p:txEl>
                                              <p:charRg st="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45">
                                            <p:txEl>
                                              <p:char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3445">
                                            <p:txEl>
                                              <p:charRg st="0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6" grpId="0"/>
      <p:bldP spid="313398" grpId="0" build="p"/>
      <p:bldP spid="31344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2945" name="对象 314369"/>
          <p:cNvGraphicFramePr/>
          <p:nvPr/>
        </p:nvGraphicFramePr>
        <p:xfrm>
          <a:off x="608013" y="3354388"/>
          <a:ext cx="706437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name="" r:id="rId1" imgW="2551430" imgH="431800" progId="Equation.3">
                  <p:embed/>
                </p:oleObj>
              </mc:Choice>
              <mc:Fallback>
                <p:oleObj name="" r:id="rId1" imgW="2551430" imgH="431800" progId="Equation.3">
                  <p:embed/>
                  <p:pic>
                    <p:nvPicPr>
                      <p:cNvPr id="0" name="图片 34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8013" y="3354388"/>
                        <a:ext cx="7064375" cy="1192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1" name="矩形 314370"/>
          <p:cNvSpPr/>
          <p:nvPr/>
        </p:nvSpPr>
        <p:spPr>
          <a:xfrm>
            <a:off x="250825" y="5211763"/>
            <a:ext cx="2386013" cy="1117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布儒斯特角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起偏角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2947" name="对象 314371"/>
          <p:cNvGraphicFramePr/>
          <p:nvPr/>
        </p:nvGraphicFramePr>
        <p:xfrm>
          <a:off x="2646363" y="5237163"/>
          <a:ext cx="2481262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" r:id="rId3" imgW="850900" imgH="431800" progId="Equation.3">
                  <p:embed/>
                </p:oleObj>
              </mc:Choice>
              <mc:Fallback>
                <p:oleObj name="" r:id="rId3" imgW="850900" imgH="431800" progId="Equation.3">
                  <p:embed/>
                  <p:pic>
                    <p:nvPicPr>
                      <p:cNvPr id="0" name="图片 34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6363" y="5237163"/>
                        <a:ext cx="2481262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3" name="文本框 314372"/>
          <p:cNvSpPr txBox="1"/>
          <p:nvPr/>
        </p:nvSpPr>
        <p:spPr>
          <a:xfrm>
            <a:off x="539750" y="476250"/>
            <a:ext cx="4724400" cy="11176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实验证明，  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b="0" i="1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0" baseline="-25000" err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时，反射光线与折射光线垂直：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2949" name="对象 314373"/>
          <p:cNvGraphicFramePr/>
          <p:nvPr/>
        </p:nvGraphicFramePr>
        <p:xfrm>
          <a:off x="1473200" y="2182813"/>
          <a:ext cx="19478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" r:id="rId5" imgW="698500" imgH="241300" progId="Equation.3">
                  <p:embed/>
                </p:oleObj>
              </mc:Choice>
              <mc:Fallback>
                <p:oleObj name="" r:id="rId5" imgW="698500" imgH="241300" progId="Equation.3">
                  <p:embed/>
                  <p:pic>
                    <p:nvPicPr>
                      <p:cNvPr id="0" name="图片 34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3200" y="2182813"/>
                        <a:ext cx="1947863" cy="67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5" name="矩形 314374"/>
          <p:cNvSpPr/>
          <p:nvPr/>
        </p:nvSpPr>
        <p:spPr>
          <a:xfrm>
            <a:off x="5578475" y="5513388"/>
            <a:ext cx="3097213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称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布儒斯特定律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14376" name="组合 314375"/>
          <p:cNvGrpSpPr/>
          <p:nvPr/>
        </p:nvGrpSpPr>
        <p:grpSpPr>
          <a:xfrm>
            <a:off x="5292725" y="260350"/>
            <a:ext cx="3749675" cy="2662238"/>
            <a:chOff x="3158" y="2256"/>
            <a:chExt cx="2362" cy="1677"/>
          </a:xfrm>
        </p:grpSpPr>
        <p:grpSp>
          <p:nvGrpSpPr>
            <p:cNvPr id="123912" name="组合 314376"/>
            <p:cNvGrpSpPr/>
            <p:nvPr/>
          </p:nvGrpSpPr>
          <p:grpSpPr>
            <a:xfrm rot="1905872">
              <a:off x="3158" y="2635"/>
              <a:ext cx="1200" cy="170"/>
              <a:chOff x="3456" y="3024"/>
              <a:chExt cx="1392" cy="192"/>
            </a:xfrm>
          </p:grpSpPr>
          <p:grpSp>
            <p:nvGrpSpPr>
              <p:cNvPr id="123913" name="组合 314377"/>
              <p:cNvGrpSpPr/>
              <p:nvPr/>
            </p:nvGrpSpPr>
            <p:grpSpPr>
              <a:xfrm>
                <a:off x="3456" y="3120"/>
                <a:ext cx="1392" cy="0"/>
                <a:chOff x="3456" y="3120"/>
                <a:chExt cx="1392" cy="0"/>
              </a:xfrm>
            </p:grpSpPr>
            <p:grpSp>
              <p:nvGrpSpPr>
                <p:cNvPr id="123914" name="组合 314378"/>
                <p:cNvGrpSpPr/>
                <p:nvPr/>
              </p:nvGrpSpPr>
              <p:grpSpPr>
                <a:xfrm>
                  <a:off x="3456" y="3120"/>
                  <a:ext cx="1152" cy="0"/>
                  <a:chOff x="3456" y="3120"/>
                  <a:chExt cx="1152" cy="0"/>
                </a:xfrm>
              </p:grpSpPr>
              <p:sp>
                <p:nvSpPr>
                  <p:cNvPr id="123915" name="直接连接符 314379"/>
                  <p:cNvSpPr/>
                  <p:nvPr/>
                </p:nvSpPr>
                <p:spPr>
                  <a:xfrm>
                    <a:off x="3456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16" name="直接连接符 314380"/>
                  <p:cNvSpPr/>
                  <p:nvPr/>
                </p:nvSpPr>
                <p:spPr>
                  <a:xfrm>
                    <a:off x="3744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17" name="直接连接符 314381"/>
                  <p:cNvSpPr/>
                  <p:nvPr/>
                </p:nvSpPr>
                <p:spPr>
                  <a:xfrm>
                    <a:off x="4032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18" name="直接连接符 314382"/>
                  <p:cNvSpPr/>
                  <p:nvPr/>
                </p:nvSpPr>
                <p:spPr>
                  <a:xfrm>
                    <a:off x="4320" y="3120"/>
                    <a:ext cx="288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3919" name="直接连接符 314383"/>
                <p:cNvSpPr/>
                <p:nvPr/>
              </p:nvSpPr>
              <p:spPr>
                <a:xfrm>
                  <a:off x="4608" y="3120"/>
                  <a:ext cx="240" cy="0"/>
                </a:xfrm>
                <a:prstGeom prst="line">
                  <a:avLst/>
                </a:prstGeom>
                <a:ln w="1905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3920" name="直接连接符 314384"/>
              <p:cNvSpPr/>
              <p:nvPr/>
            </p:nvSpPr>
            <p:spPr>
              <a:xfrm>
                <a:off x="3600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921" name="直接连接符 314385"/>
              <p:cNvSpPr/>
              <p:nvPr/>
            </p:nvSpPr>
            <p:spPr>
              <a:xfrm>
                <a:off x="3888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922" name="直接连接符 314386"/>
              <p:cNvSpPr/>
              <p:nvPr/>
            </p:nvSpPr>
            <p:spPr>
              <a:xfrm>
                <a:off x="4176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923" name="直接连接符 314387"/>
              <p:cNvSpPr/>
              <p:nvPr/>
            </p:nvSpPr>
            <p:spPr>
              <a:xfrm>
                <a:off x="4464" y="3024"/>
                <a:ext cx="0" cy="192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123924" name="对象 314388"/>
            <p:cNvGraphicFramePr/>
            <p:nvPr/>
          </p:nvGraphicFramePr>
          <p:xfrm>
            <a:off x="4027" y="2592"/>
            <a:ext cx="32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5" name="" r:id="rId7" imgW="127000" imgH="229235" progId="Equation.3">
                    <p:embed/>
                  </p:oleObj>
                </mc:Choice>
                <mc:Fallback>
                  <p:oleObj name="" r:id="rId7" imgW="127000" imgH="229235" progId="Equation.3">
                    <p:embed/>
                    <p:pic>
                      <p:nvPicPr>
                        <p:cNvPr id="0" name="图片 34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27" y="2592"/>
                          <a:ext cx="326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25" name="任意多边形 314389"/>
            <p:cNvSpPr/>
            <p:nvPr/>
          </p:nvSpPr>
          <p:spPr>
            <a:xfrm flipH="1">
              <a:off x="4151" y="2891"/>
              <a:ext cx="124" cy="85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926" name="直接连接符 314390"/>
            <p:cNvSpPr/>
            <p:nvPr/>
          </p:nvSpPr>
          <p:spPr>
            <a:xfrm>
              <a:off x="3446" y="3072"/>
              <a:ext cx="1680" cy="0"/>
            </a:xfrm>
            <a:prstGeom prst="line">
              <a:avLst/>
            </a:prstGeom>
            <a:ln w="38100" cap="sq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927" name="直接连接符 314391"/>
            <p:cNvSpPr/>
            <p:nvPr/>
          </p:nvSpPr>
          <p:spPr>
            <a:xfrm>
              <a:off x="4286" y="2256"/>
              <a:ext cx="0" cy="15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3928" name="组合 314392"/>
            <p:cNvGrpSpPr/>
            <p:nvPr/>
          </p:nvGrpSpPr>
          <p:grpSpPr>
            <a:xfrm>
              <a:off x="4176" y="2688"/>
              <a:ext cx="1344" cy="1245"/>
              <a:chOff x="4224" y="2112"/>
              <a:chExt cx="1536" cy="1437"/>
            </a:xfrm>
          </p:grpSpPr>
          <p:grpSp>
            <p:nvGrpSpPr>
              <p:cNvPr id="123929" name="组合 314393"/>
              <p:cNvGrpSpPr/>
              <p:nvPr/>
            </p:nvGrpSpPr>
            <p:grpSpPr>
              <a:xfrm>
                <a:off x="4224" y="2112"/>
                <a:ext cx="1536" cy="1437"/>
                <a:chOff x="4224" y="2112"/>
                <a:chExt cx="1536" cy="1437"/>
              </a:xfrm>
            </p:grpSpPr>
            <p:grpSp>
              <p:nvGrpSpPr>
                <p:cNvPr id="123930" name="组合 314394"/>
                <p:cNvGrpSpPr/>
                <p:nvPr/>
              </p:nvGrpSpPr>
              <p:grpSpPr>
                <a:xfrm rot="-2031333">
                  <a:off x="4224" y="2112"/>
                  <a:ext cx="1536" cy="1"/>
                  <a:chOff x="3504" y="3744"/>
                  <a:chExt cx="1536" cy="0"/>
                </a:xfrm>
              </p:grpSpPr>
              <p:sp>
                <p:nvSpPr>
                  <p:cNvPr id="123931" name="直接连接符 314395"/>
                  <p:cNvSpPr/>
                  <p:nvPr/>
                </p:nvSpPr>
                <p:spPr>
                  <a:xfrm>
                    <a:off x="3504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2" name="直接连接符 314396"/>
                  <p:cNvSpPr/>
                  <p:nvPr/>
                </p:nvSpPr>
                <p:spPr>
                  <a:xfrm>
                    <a:off x="3696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3" name="直接连接符 314397"/>
                  <p:cNvSpPr/>
                  <p:nvPr/>
                </p:nvSpPr>
                <p:spPr>
                  <a:xfrm>
                    <a:off x="3888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4" name="直接连接符 314398"/>
                  <p:cNvSpPr/>
                  <p:nvPr/>
                </p:nvSpPr>
                <p:spPr>
                  <a:xfrm>
                    <a:off x="4080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5" name="直接连接符 314399"/>
                  <p:cNvSpPr/>
                  <p:nvPr/>
                </p:nvSpPr>
                <p:spPr>
                  <a:xfrm>
                    <a:off x="4272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6" name="直接连接符 314400"/>
                  <p:cNvSpPr/>
                  <p:nvPr/>
                </p:nvSpPr>
                <p:spPr>
                  <a:xfrm>
                    <a:off x="4464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7" name="直接连接符 314401"/>
                  <p:cNvSpPr/>
                  <p:nvPr/>
                </p:nvSpPr>
                <p:spPr>
                  <a:xfrm>
                    <a:off x="4656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38" name="直接连接符 314402"/>
                  <p:cNvSpPr/>
                  <p:nvPr/>
                </p:nvSpPr>
                <p:spPr>
                  <a:xfrm>
                    <a:off x="4848" y="3744"/>
                    <a:ext cx="192" cy="0"/>
                  </a:xfrm>
                  <a:prstGeom prst="line">
                    <a:avLst/>
                  </a:prstGeom>
                  <a:ln w="19050" cap="sq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23939" name="组合 314403"/>
                <p:cNvGrpSpPr/>
                <p:nvPr/>
              </p:nvGrpSpPr>
              <p:grpSpPr>
                <a:xfrm rot="646659">
                  <a:off x="4272" y="2688"/>
                  <a:ext cx="1108" cy="861"/>
                  <a:chOff x="1580" y="2595"/>
                  <a:chExt cx="1108" cy="861"/>
                </a:xfrm>
              </p:grpSpPr>
              <p:grpSp>
                <p:nvGrpSpPr>
                  <p:cNvPr id="123940" name="组合 314404"/>
                  <p:cNvGrpSpPr/>
                  <p:nvPr/>
                </p:nvGrpSpPr>
                <p:grpSpPr>
                  <a:xfrm rot="2590096">
                    <a:off x="1580" y="2595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3941" name="直接连接符 314405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42" name="直接连接符 314406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43" name="直接连接符 314407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23944" name="组合 314408"/>
                  <p:cNvGrpSpPr/>
                  <p:nvPr/>
                </p:nvGrpSpPr>
                <p:grpSpPr>
                  <a:xfrm rot="2590096">
                    <a:off x="1860" y="2858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3945" name="直接连接符 314409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46" name="直接连接符 314410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47" name="直接连接符 314411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23948" name="组合 314412"/>
                  <p:cNvGrpSpPr/>
                  <p:nvPr/>
                </p:nvGrpSpPr>
                <p:grpSpPr>
                  <a:xfrm rot="2590096">
                    <a:off x="2140" y="3121"/>
                    <a:ext cx="384" cy="192"/>
                    <a:chOff x="3264" y="2928"/>
                    <a:chExt cx="384" cy="192"/>
                  </a:xfrm>
                </p:grpSpPr>
                <p:sp>
                  <p:nvSpPr>
                    <p:cNvPr id="123949" name="直接连接符 314413"/>
                    <p:cNvSpPr/>
                    <p:nvPr/>
                  </p:nvSpPr>
                  <p:spPr>
                    <a:xfrm>
                      <a:off x="3264" y="3024"/>
                      <a:ext cx="384" cy="0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50" name="直接连接符 314414"/>
                    <p:cNvSpPr/>
                    <p:nvPr/>
                  </p:nvSpPr>
                  <p:spPr>
                    <a:xfrm>
                      <a:off x="3408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951" name="直接连接符 314415"/>
                    <p:cNvSpPr/>
                    <p:nvPr/>
                  </p:nvSpPr>
                  <p:spPr>
                    <a:xfrm>
                      <a:off x="3504" y="2928"/>
                      <a:ext cx="0" cy="192"/>
                    </a:xfrm>
                    <a:prstGeom prst="line">
                      <a:avLst/>
                    </a:prstGeom>
                    <a:ln w="12700" cap="sq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 anchorCtr="0"/>
                    <a:p>
                      <a:endParaRPr lang="zh-CN" altLang="en-US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23952" name="直接连接符 314416"/>
                  <p:cNvSpPr/>
                  <p:nvPr/>
                </p:nvSpPr>
                <p:spPr>
                  <a:xfrm rot="2590096">
                    <a:off x="2448" y="3456"/>
                    <a:ext cx="240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aphicFrame>
            <p:nvGraphicFramePr>
              <p:cNvPr id="123953" name="对象 314417"/>
              <p:cNvGraphicFramePr/>
              <p:nvPr/>
            </p:nvGraphicFramePr>
            <p:xfrm>
              <a:off x="4425" y="2811"/>
              <a:ext cx="168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6" name="" r:id="rId9" imgW="114935" imgH="127635" progId="Equation.3">
                      <p:embed/>
                    </p:oleObj>
                  </mc:Choice>
                  <mc:Fallback>
                    <p:oleObj name="" r:id="rId9" imgW="114935" imgH="127635" progId="Equation.3">
                      <p:embed/>
                      <p:pic>
                        <p:nvPicPr>
                          <p:cNvPr id="0" name="图片 3435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425" y="2811"/>
                            <a:ext cx="168" cy="18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954" name="组合 314418"/>
            <p:cNvGrpSpPr/>
            <p:nvPr/>
          </p:nvGrpSpPr>
          <p:grpSpPr>
            <a:xfrm>
              <a:off x="4370" y="3003"/>
              <a:ext cx="96" cy="144"/>
              <a:chOff x="4368" y="2976"/>
              <a:chExt cx="96" cy="144"/>
            </a:xfrm>
          </p:grpSpPr>
          <p:sp>
            <p:nvSpPr>
              <p:cNvPr id="123955" name="直接连接符 314419"/>
              <p:cNvSpPr/>
              <p:nvPr/>
            </p:nvSpPr>
            <p:spPr>
              <a:xfrm>
                <a:off x="4368" y="2976"/>
                <a:ext cx="96" cy="96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956" name="直接连接符 314420"/>
              <p:cNvSpPr/>
              <p:nvPr/>
            </p:nvSpPr>
            <p:spPr>
              <a:xfrm flipH="1">
                <a:off x="4416" y="3072"/>
                <a:ext cx="48" cy="48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437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437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43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1" grpId="0" build="p"/>
      <p:bldP spid="314373" grpId="0" build="p"/>
      <p:bldP spid="3143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29" name="矩形 48129"/>
          <p:cNvSpPr/>
          <p:nvPr/>
        </p:nvSpPr>
        <p:spPr>
          <a:xfrm>
            <a:off x="503238" y="476250"/>
            <a:ext cx="8640762" cy="2041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200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水的折射率为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1.33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，空气折射率近似为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，当自然光从空气射向水面而反射时，起偏角为多少？而当光由水下进入空气时，起偏角又是多少？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8131" name="对象 48130"/>
          <p:cNvGraphicFramePr/>
          <p:nvPr/>
        </p:nvGraphicFramePr>
        <p:xfrm>
          <a:off x="468313" y="4795838"/>
          <a:ext cx="842486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name="" r:id="rId1" imgW="3429000" imgH="457200" progId="Equation.3">
                  <p:embed/>
                </p:oleObj>
              </mc:Choice>
              <mc:Fallback>
                <p:oleObj name="" r:id="rId1" imgW="3429000" imgH="457200" progId="Equation.3">
                  <p:embed/>
                  <p:pic>
                    <p:nvPicPr>
                      <p:cNvPr id="0" name="图片 34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4795838"/>
                        <a:ext cx="8424862" cy="1089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8131"/>
          <p:cNvGraphicFramePr/>
          <p:nvPr/>
        </p:nvGraphicFramePr>
        <p:xfrm>
          <a:off x="481013" y="3424238"/>
          <a:ext cx="859155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name="" r:id="rId3" imgW="3693795" imgH="495300" progId="Equation.3">
                  <p:embed/>
                </p:oleObj>
              </mc:Choice>
              <mc:Fallback>
                <p:oleObj name="" r:id="rId3" imgW="3693795" imgH="495300" progId="Equation.3">
                  <p:embed/>
                  <p:pic>
                    <p:nvPicPr>
                      <p:cNvPr id="0" name="图片 34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013" y="3424238"/>
                        <a:ext cx="8591550" cy="1217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2" name="文本框 48132"/>
          <p:cNvSpPr txBox="1"/>
          <p:nvPr/>
        </p:nvSpPr>
        <p:spPr>
          <a:xfrm>
            <a:off x="539750" y="2708275"/>
            <a:ext cx="1150938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解：</a:t>
            </a:r>
            <a:endParaRPr lang="zh-CN" altLang="en-US" sz="3200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4274" name="组合 54273"/>
          <p:cNvGrpSpPr/>
          <p:nvPr/>
        </p:nvGrpSpPr>
        <p:grpSpPr>
          <a:xfrm>
            <a:off x="1219200" y="2133600"/>
            <a:ext cx="2057400" cy="1258888"/>
            <a:chOff x="768" y="1344"/>
            <a:chExt cx="1296" cy="793"/>
          </a:xfrm>
        </p:grpSpPr>
        <p:sp>
          <p:nvSpPr>
            <p:cNvPr id="126978" name="文本框 54274"/>
            <p:cNvSpPr txBox="1"/>
            <p:nvPr/>
          </p:nvSpPr>
          <p:spPr>
            <a:xfrm>
              <a:off x="768" y="1344"/>
              <a:ext cx="129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光密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光疏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6979" name="对象 54275"/>
            <p:cNvGraphicFramePr/>
            <p:nvPr/>
          </p:nvGraphicFramePr>
          <p:xfrm>
            <a:off x="1056" y="1776"/>
            <a:ext cx="524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9" name="" r:id="rId1" imgW="330200" imgH="228600" progId="Equation.3">
                    <p:embed/>
                  </p:oleObj>
                </mc:Choice>
                <mc:Fallback>
                  <p:oleObj name="" r:id="rId1" imgW="330200" imgH="228600" progId="Equation.3">
                    <p:embed/>
                    <p:pic>
                      <p:nvPicPr>
                        <p:cNvPr id="0" name="图片 343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56" y="1776"/>
                          <a:ext cx="524" cy="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277" name="对象 54276"/>
          <p:cNvGraphicFramePr/>
          <p:nvPr/>
        </p:nvGraphicFramePr>
        <p:xfrm>
          <a:off x="3200400" y="2209800"/>
          <a:ext cx="147478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name="" r:id="rId3" imgW="647700" imgH="431800" progId="Equation.3">
                  <p:embed/>
                </p:oleObj>
              </mc:Choice>
              <mc:Fallback>
                <p:oleObj name="" r:id="rId3" imgW="647700" imgH="431800" progId="Equation.3">
                  <p:embed/>
                  <p:pic>
                    <p:nvPicPr>
                      <p:cNvPr id="0" name="图片 34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0400" y="2209800"/>
                        <a:ext cx="1474788" cy="1074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对象 54277"/>
          <p:cNvGraphicFramePr/>
          <p:nvPr/>
        </p:nvGraphicFramePr>
        <p:xfrm>
          <a:off x="3200400" y="4267200"/>
          <a:ext cx="1684338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" r:id="rId5" imgW="673100" imgH="431800" progId="Equation.3">
                  <p:embed/>
                </p:oleObj>
              </mc:Choice>
              <mc:Fallback>
                <p:oleObj name="" r:id="rId5" imgW="673100" imgH="431800" progId="Equation.3">
                  <p:embed/>
                  <p:pic>
                    <p:nvPicPr>
                      <p:cNvPr id="0" name="图片 34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4267200"/>
                        <a:ext cx="1684338" cy="1077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文本框 54278"/>
          <p:cNvSpPr txBox="1"/>
          <p:nvPr/>
        </p:nvSpPr>
        <p:spPr>
          <a:xfrm>
            <a:off x="7620000" y="4267200"/>
            <a:ext cx="12954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折射线与反射线垂直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280" name="组合 54279"/>
          <p:cNvGrpSpPr/>
          <p:nvPr/>
        </p:nvGrpSpPr>
        <p:grpSpPr>
          <a:xfrm>
            <a:off x="1219200" y="4191000"/>
            <a:ext cx="1905000" cy="1168400"/>
            <a:chOff x="768" y="2640"/>
            <a:chExt cx="1200" cy="736"/>
          </a:xfrm>
        </p:grpSpPr>
        <p:sp>
          <p:nvSpPr>
            <p:cNvPr id="126984" name="文本框 54280"/>
            <p:cNvSpPr txBox="1"/>
            <p:nvPr/>
          </p:nvSpPr>
          <p:spPr>
            <a:xfrm>
              <a:off x="768" y="2640"/>
              <a:ext cx="5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光密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985" name="文本框 54281"/>
            <p:cNvSpPr txBox="1"/>
            <p:nvPr/>
          </p:nvSpPr>
          <p:spPr>
            <a:xfrm>
              <a:off x="1392" y="2640"/>
              <a:ext cx="5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光疏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6986" name="对象 54282"/>
            <p:cNvGraphicFramePr/>
            <p:nvPr/>
          </p:nvGraphicFramePr>
          <p:xfrm>
            <a:off x="1056" y="3017"/>
            <a:ext cx="521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2" name="" r:id="rId7" imgW="330200" imgH="228600" progId="Equation.3">
                    <p:embed/>
                  </p:oleObj>
                </mc:Choice>
                <mc:Fallback>
                  <p:oleObj name="" r:id="rId7" imgW="330200" imgH="228600" progId="Equation.3">
                    <p:embed/>
                    <p:pic>
                      <p:nvPicPr>
                        <p:cNvPr id="0" name="图片 344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56" y="3017"/>
                          <a:ext cx="521" cy="3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987" name="直接连接符 54283"/>
            <p:cNvSpPr/>
            <p:nvPr/>
          </p:nvSpPr>
          <p:spPr>
            <a:xfrm>
              <a:off x="1248" y="2832"/>
              <a:ext cx="24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</p:grpSp>
      <p:grpSp>
        <p:nvGrpSpPr>
          <p:cNvPr id="126988" name="组合 54284"/>
          <p:cNvGrpSpPr/>
          <p:nvPr/>
        </p:nvGrpSpPr>
        <p:grpSpPr>
          <a:xfrm>
            <a:off x="228600" y="990600"/>
            <a:ext cx="8915400" cy="5181600"/>
            <a:chOff x="144" y="624"/>
            <a:chExt cx="5616" cy="3264"/>
          </a:xfrm>
        </p:grpSpPr>
        <p:sp>
          <p:nvSpPr>
            <p:cNvPr id="126989" name="直接连接符 54285"/>
            <p:cNvSpPr/>
            <p:nvPr/>
          </p:nvSpPr>
          <p:spPr>
            <a:xfrm>
              <a:off x="3072" y="624"/>
              <a:ext cx="0" cy="32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6990" name="组合 54286"/>
            <p:cNvGrpSpPr/>
            <p:nvPr/>
          </p:nvGrpSpPr>
          <p:grpSpPr>
            <a:xfrm>
              <a:off x="144" y="624"/>
              <a:ext cx="5616" cy="3264"/>
              <a:chOff x="144" y="624"/>
              <a:chExt cx="5616" cy="3264"/>
            </a:xfrm>
          </p:grpSpPr>
          <p:sp>
            <p:nvSpPr>
              <p:cNvPr id="126991" name="直接连接符 54287"/>
              <p:cNvSpPr/>
              <p:nvPr/>
            </p:nvSpPr>
            <p:spPr>
              <a:xfrm>
                <a:off x="144" y="1104"/>
                <a:ext cx="5616" cy="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6992" name="直接连接符 54288"/>
              <p:cNvSpPr/>
              <p:nvPr/>
            </p:nvSpPr>
            <p:spPr>
              <a:xfrm>
                <a:off x="768" y="624"/>
                <a:ext cx="0" cy="32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6993" name="直接连接符 54289"/>
              <p:cNvSpPr/>
              <p:nvPr/>
            </p:nvSpPr>
            <p:spPr>
              <a:xfrm>
                <a:off x="1968" y="624"/>
                <a:ext cx="0" cy="32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6994" name="文本框 54290"/>
              <p:cNvSpPr txBox="1"/>
              <p:nvPr/>
            </p:nvSpPr>
            <p:spPr>
              <a:xfrm>
                <a:off x="192" y="1344"/>
                <a:ext cx="432" cy="9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32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全反射</a:t>
                </a:r>
                <a:endParaRPr lang="zh-CN" altLang="en-US" sz="32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995" name="文本框 54291"/>
              <p:cNvSpPr txBox="1"/>
              <p:nvPr/>
            </p:nvSpPr>
            <p:spPr>
              <a:xfrm>
                <a:off x="1008" y="720"/>
                <a:ext cx="720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条件</a:t>
                </a:r>
                <a:endParaRPr lang="zh-CN" altLang="en-US" sz="32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26996" name="文本框 54292"/>
              <p:cNvSpPr txBox="1"/>
              <p:nvPr/>
            </p:nvSpPr>
            <p:spPr>
              <a:xfrm>
                <a:off x="2016" y="720"/>
                <a:ext cx="960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关系式</a:t>
                </a:r>
                <a:endParaRPr lang="zh-CN" altLang="en-US" sz="3200">
                  <a:solidFill>
                    <a:srgbClr val="FF33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26997" name="文本框 54293"/>
              <p:cNvSpPr txBox="1"/>
              <p:nvPr/>
            </p:nvSpPr>
            <p:spPr>
              <a:xfrm>
                <a:off x="3744" y="720"/>
                <a:ext cx="1104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3200" dirty="0">
                    <a:solidFill>
                      <a:srgbClr val="FF3300"/>
                    </a:solidFill>
                    <a:latin typeface="楷体_GB2312" panose="02010609030101010101" pitchFamily="49" charset="-122"/>
                    <a:ea typeface="楷体_GB2312" panose="02010609030101010101" pitchFamily="49" charset="-122"/>
                  </a:rPr>
                  <a:t>现   象</a:t>
                </a:r>
                <a:endParaRPr lang="zh-CN" altLang="en-US" sz="3200">
                  <a:solidFill>
                    <a:srgbClr val="FF33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endParaRPr>
              </a:p>
            </p:txBody>
          </p:sp>
          <p:sp>
            <p:nvSpPr>
              <p:cNvPr id="126998" name="文本框 54294"/>
              <p:cNvSpPr txBox="1"/>
              <p:nvPr/>
            </p:nvSpPr>
            <p:spPr>
              <a:xfrm>
                <a:off x="192" y="2592"/>
                <a:ext cx="432" cy="9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32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起偏振</a:t>
                </a:r>
                <a:endParaRPr lang="zh-CN" altLang="en-US" sz="32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999" name="直接连接符 54295"/>
              <p:cNvSpPr/>
              <p:nvPr/>
            </p:nvSpPr>
            <p:spPr>
              <a:xfrm>
                <a:off x="144" y="2400"/>
                <a:ext cx="561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000" name="直接连接符 54296"/>
              <p:cNvSpPr/>
              <p:nvPr/>
            </p:nvSpPr>
            <p:spPr>
              <a:xfrm>
                <a:off x="144" y="624"/>
                <a:ext cx="561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001" name="直接连接符 54297"/>
              <p:cNvSpPr/>
              <p:nvPr/>
            </p:nvSpPr>
            <p:spPr>
              <a:xfrm>
                <a:off x="144" y="3888"/>
                <a:ext cx="561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4299" name="组合 54298"/>
          <p:cNvGrpSpPr/>
          <p:nvPr/>
        </p:nvGrpSpPr>
        <p:grpSpPr>
          <a:xfrm>
            <a:off x="5029200" y="4114800"/>
            <a:ext cx="2590800" cy="1600200"/>
            <a:chOff x="3168" y="2592"/>
            <a:chExt cx="1632" cy="1008"/>
          </a:xfrm>
        </p:grpSpPr>
        <p:sp>
          <p:nvSpPr>
            <p:cNvPr id="127003" name="矩形 54299"/>
            <p:cNvSpPr/>
            <p:nvPr/>
          </p:nvSpPr>
          <p:spPr>
            <a:xfrm>
              <a:off x="3168" y="3072"/>
              <a:ext cx="1632" cy="528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FFFFCC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004" name="直接连接符 54300"/>
            <p:cNvSpPr/>
            <p:nvPr/>
          </p:nvSpPr>
          <p:spPr>
            <a:xfrm>
              <a:off x="3984" y="2592"/>
              <a:ext cx="0" cy="91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27005" name="直接连接符 54301"/>
            <p:cNvSpPr/>
            <p:nvPr/>
          </p:nvSpPr>
          <p:spPr>
            <a:xfrm>
              <a:off x="3408" y="2640"/>
              <a:ext cx="576" cy="43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7006" name="直接连接符 54302"/>
            <p:cNvSpPr/>
            <p:nvPr/>
          </p:nvSpPr>
          <p:spPr>
            <a:xfrm flipV="1">
              <a:off x="3984" y="2640"/>
              <a:ext cx="576" cy="43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7007" name="文本框 54303"/>
            <p:cNvSpPr txBox="1"/>
            <p:nvPr/>
          </p:nvSpPr>
          <p:spPr>
            <a:xfrm>
              <a:off x="3744" y="2640"/>
              <a:ext cx="33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7008" name="文本框 54304"/>
            <p:cNvSpPr txBox="1"/>
            <p:nvPr/>
          </p:nvSpPr>
          <p:spPr>
            <a:xfrm>
              <a:off x="3168" y="2784"/>
              <a:ext cx="288" cy="6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4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7009" name="直接连接符 54305"/>
            <p:cNvSpPr/>
            <p:nvPr/>
          </p:nvSpPr>
          <p:spPr>
            <a:xfrm>
              <a:off x="3984" y="3072"/>
              <a:ext cx="480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7010" name="直接连接符 54306"/>
            <p:cNvSpPr/>
            <p:nvPr/>
          </p:nvSpPr>
          <p:spPr>
            <a:xfrm>
              <a:off x="4128" y="297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011" name="直接连接符 54307"/>
            <p:cNvSpPr/>
            <p:nvPr/>
          </p:nvSpPr>
          <p:spPr>
            <a:xfrm flipH="1">
              <a:off x="4080" y="3072"/>
              <a:ext cx="144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4309" name="文本框 54308"/>
          <p:cNvSpPr txBox="1"/>
          <p:nvPr/>
        </p:nvSpPr>
        <p:spPr>
          <a:xfrm>
            <a:off x="228600" y="228600"/>
            <a:ext cx="617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试比较起偏角与全反射临界角</a:t>
            </a:r>
            <a:endParaRPr lang="zh-CN" altLang="en-US" noProof="1"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4310" name="组合 54309"/>
          <p:cNvGrpSpPr/>
          <p:nvPr/>
        </p:nvGrpSpPr>
        <p:grpSpPr>
          <a:xfrm>
            <a:off x="4953000" y="1905000"/>
            <a:ext cx="3962400" cy="1600200"/>
            <a:chOff x="3120" y="1200"/>
            <a:chExt cx="2496" cy="1008"/>
          </a:xfrm>
        </p:grpSpPr>
        <p:grpSp>
          <p:nvGrpSpPr>
            <p:cNvPr id="127014" name="组合 54310"/>
            <p:cNvGrpSpPr/>
            <p:nvPr/>
          </p:nvGrpSpPr>
          <p:grpSpPr>
            <a:xfrm>
              <a:off x="3120" y="1200"/>
              <a:ext cx="1632" cy="1008"/>
              <a:chOff x="3120" y="1200"/>
              <a:chExt cx="1632" cy="1008"/>
            </a:xfrm>
          </p:grpSpPr>
          <p:sp>
            <p:nvSpPr>
              <p:cNvPr id="127015" name="矩形 54311"/>
              <p:cNvSpPr/>
              <p:nvPr/>
            </p:nvSpPr>
            <p:spPr>
              <a:xfrm>
                <a:off x="3120" y="1680"/>
                <a:ext cx="1632" cy="528"/>
              </a:xfrm>
              <a:prstGeom prst="rect">
                <a:avLst/>
              </a:prstGeom>
              <a:gradFill rotWithShape="0">
                <a:gsLst>
                  <a:gs pos="0">
                    <a:srgbClr val="CC9900"/>
                  </a:gs>
                  <a:gs pos="100000">
                    <a:srgbClr val="FFFFCC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016" name="直接连接符 54312"/>
              <p:cNvSpPr/>
              <p:nvPr/>
            </p:nvSpPr>
            <p:spPr>
              <a:xfrm>
                <a:off x="3888" y="1200"/>
                <a:ext cx="0" cy="91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017" name="直接连接符 54313"/>
              <p:cNvSpPr/>
              <p:nvPr/>
            </p:nvSpPr>
            <p:spPr>
              <a:xfrm>
                <a:off x="3312" y="1248"/>
                <a:ext cx="576" cy="432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7018" name="直接连接符 54314"/>
              <p:cNvSpPr/>
              <p:nvPr/>
            </p:nvSpPr>
            <p:spPr>
              <a:xfrm flipV="1">
                <a:off x="3888" y="1248"/>
                <a:ext cx="576" cy="432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7019" name="文本框 54315"/>
              <p:cNvSpPr txBox="1"/>
              <p:nvPr/>
            </p:nvSpPr>
            <p:spPr>
              <a:xfrm>
                <a:off x="3648" y="1248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020" name="文本框 54316"/>
              <p:cNvSpPr txBox="1"/>
              <p:nvPr/>
            </p:nvSpPr>
            <p:spPr>
              <a:xfrm>
                <a:off x="3168" y="1344"/>
                <a:ext cx="288" cy="6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 i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2400" baseline="-2500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 i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2400" baseline="-2500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7021" name="组合 54317"/>
            <p:cNvGrpSpPr/>
            <p:nvPr/>
          </p:nvGrpSpPr>
          <p:grpSpPr>
            <a:xfrm>
              <a:off x="4176" y="1440"/>
              <a:ext cx="1440" cy="596"/>
              <a:chOff x="4176" y="1440"/>
              <a:chExt cx="1440" cy="596"/>
            </a:xfrm>
          </p:grpSpPr>
          <p:sp>
            <p:nvSpPr>
              <p:cNvPr id="127022" name="文本框 54318"/>
              <p:cNvSpPr txBox="1"/>
              <p:nvPr/>
            </p:nvSpPr>
            <p:spPr>
              <a:xfrm>
                <a:off x="4800" y="1440"/>
                <a:ext cx="816" cy="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无折射线</a:t>
                </a: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27023" name="对象 54319"/>
              <p:cNvGraphicFramePr/>
              <p:nvPr/>
            </p:nvGraphicFramePr>
            <p:xfrm>
              <a:off x="4176" y="1728"/>
              <a:ext cx="57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3" name="" r:id="rId9" imgW="443865" imgH="215900" progId="Equation.3">
                      <p:embed/>
                    </p:oleObj>
                  </mc:Choice>
                  <mc:Fallback>
                    <p:oleObj name="" r:id="rId9" imgW="443865" imgH="215900" progId="Equation.3">
                      <p:embed/>
                      <p:pic>
                        <p:nvPicPr>
                          <p:cNvPr id="0" name="图片 344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176" y="1728"/>
                            <a:ext cx="572" cy="2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3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068388"/>
            <a:ext cx="5481638" cy="5481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5933" name="文本框 465932"/>
          <p:cNvSpPr txBox="1"/>
          <p:nvPr/>
        </p:nvSpPr>
        <p:spPr>
          <a:xfrm>
            <a:off x="2252663" y="104775"/>
            <a:ext cx="1612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偏振镜头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5934" name="文本框 465933"/>
          <p:cNvSpPr txBox="1"/>
          <p:nvPr/>
        </p:nvSpPr>
        <p:spPr>
          <a:xfrm>
            <a:off x="4430713" y="106363"/>
            <a:ext cx="324167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看出什么效果吗？ 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698500"/>
            <a:ext cx="6919913" cy="611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1319213"/>
            <a:ext cx="5232400" cy="5230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8006" name="Text Box 5"/>
          <p:cNvSpPr txBox="1"/>
          <p:nvPr/>
        </p:nvSpPr>
        <p:spPr>
          <a:xfrm>
            <a:off x="251778" y="116523"/>
            <a:ext cx="20685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CC0000"/>
                </a:solidFill>
                <a:latin typeface="宋体" panose="02010600030101010101" pitchFamily="2" charset="-122"/>
              </a:rPr>
              <a:t>八、应用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5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34" grpId="0"/>
      <p:bldP spid="46593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0385" y="72390"/>
            <a:ext cx="4679315" cy="6238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546735"/>
            <a:ext cx="4323715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文本框 467969"/>
          <p:cNvSpPr txBox="1"/>
          <p:nvPr/>
        </p:nvSpPr>
        <p:spPr>
          <a:xfrm>
            <a:off x="250825" y="333375"/>
            <a:ext cx="251936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偏振太阳镜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7971" name="文本框 467970"/>
          <p:cNvSpPr txBox="1"/>
          <p:nvPr/>
        </p:nvSpPr>
        <p:spPr>
          <a:xfrm>
            <a:off x="250825" y="3025775"/>
            <a:ext cx="1871663" cy="2076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驾驶员戴上偏振太阳镜可以防止马路反射光的炫目。</a:t>
            </a:r>
            <a:endParaRPr lang="zh-CN" altLang="en-US" sz="2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67972" name="组合 467971"/>
          <p:cNvGrpSpPr/>
          <p:nvPr/>
        </p:nvGrpSpPr>
        <p:grpSpPr>
          <a:xfrm>
            <a:off x="250825" y="1196975"/>
            <a:ext cx="2520950" cy="1223963"/>
            <a:chOff x="1247" y="754"/>
            <a:chExt cx="1769" cy="829"/>
          </a:xfrm>
        </p:grpSpPr>
        <p:pic>
          <p:nvPicPr>
            <p:cNvPr id="130052" name="图片 467972" descr="眼镜-1"/>
            <p:cNvPicPr>
              <a:picLocks noChangeAspect="1"/>
            </p:cNvPicPr>
            <p:nvPr/>
          </p:nvPicPr>
          <p:blipFill>
            <a:blip r:embed="rId1"/>
            <a:srcRect t="21167" b="27434"/>
            <a:stretch>
              <a:fillRect/>
            </a:stretch>
          </p:blipFill>
          <p:spPr>
            <a:xfrm>
              <a:off x="1247" y="754"/>
              <a:ext cx="1769" cy="82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0053" name="直接连接符 467973"/>
            <p:cNvSpPr/>
            <p:nvPr/>
          </p:nvSpPr>
          <p:spPr>
            <a:xfrm>
              <a:off x="2200" y="1162"/>
              <a:ext cx="0" cy="21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</p:spPr>
        </p:sp>
        <p:sp>
          <p:nvSpPr>
            <p:cNvPr id="130054" name="直接连接符 467974"/>
            <p:cNvSpPr/>
            <p:nvPr/>
          </p:nvSpPr>
          <p:spPr>
            <a:xfrm>
              <a:off x="1474" y="1071"/>
              <a:ext cx="0" cy="21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</p:spPr>
        </p:sp>
      </p:grpSp>
      <p:pic>
        <p:nvPicPr>
          <p:cNvPr id="467976" name="图片 4679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7113"/>
            <a:ext cx="6372225" cy="4805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7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9" name="Text Box 2"/>
          <p:cNvSpPr txBox="1"/>
          <p:nvPr/>
        </p:nvSpPr>
        <p:spPr>
          <a:xfrm>
            <a:off x="1585913" y="44450"/>
            <a:ext cx="514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光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</a:t>
            </a:r>
            <a:endParaRPr lang="zh-CN" altLang="en-US" sz="3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482" name="Rectangle 2"/>
          <p:cNvSpPr/>
          <p:nvPr/>
        </p:nvSpPr>
        <p:spPr>
          <a:xfrm>
            <a:off x="1059815" y="1048385"/>
            <a:ext cx="246253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杨氏双缝干涉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3" name="Group 54"/>
          <p:cNvGrpSpPr/>
          <p:nvPr/>
        </p:nvGrpSpPr>
        <p:grpSpPr>
          <a:xfrm>
            <a:off x="3516184" y="737651"/>
            <a:ext cx="5563468" cy="1274251"/>
            <a:chOff x="-30" y="-173"/>
            <a:chExt cx="11089" cy="2565"/>
          </a:xfrm>
        </p:grpSpPr>
        <p:sp>
          <p:nvSpPr>
            <p:cNvPr id="30772" name="Text Box 55"/>
            <p:cNvSpPr txBox="1"/>
            <p:nvPr/>
          </p:nvSpPr>
          <p:spPr>
            <a:xfrm>
              <a:off x="6218" y="1359"/>
              <a:ext cx="3446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减弱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73" name="Object 56"/>
            <p:cNvGraphicFramePr>
              <a:graphicFrameLocks noChangeAspect="1"/>
            </p:cNvGraphicFramePr>
            <p:nvPr/>
          </p:nvGraphicFramePr>
          <p:xfrm>
            <a:off x="7956" y="1457"/>
            <a:ext cx="2816" cy="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1" imgW="648970" imgH="203200" progId="Equation.DSMT4">
                    <p:embed/>
                  </p:oleObj>
                </mc:Choice>
                <mc:Fallback>
                  <p:oleObj name="" r:id="rId1" imgW="648970" imgH="203200" progId="Equation.DSMT4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56" y="1457"/>
                          <a:ext cx="2816" cy="8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4" name="Object 57"/>
            <p:cNvGraphicFramePr>
              <a:graphicFrameLocks noChangeAspect="1"/>
            </p:cNvGraphicFramePr>
            <p:nvPr/>
          </p:nvGraphicFramePr>
          <p:xfrm>
            <a:off x="3334" y="1107"/>
            <a:ext cx="2380" cy="1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3" imgW="724535" imgH="394335" progId="Equation.DSMT4">
                    <p:embed/>
                  </p:oleObj>
                </mc:Choice>
                <mc:Fallback>
                  <p:oleObj name="" r:id="rId3" imgW="724535" imgH="394335" progId="Equation.DSMT4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34" y="1107"/>
                          <a:ext cx="2380" cy="1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5" name="Object 58"/>
            <p:cNvGraphicFramePr>
              <a:graphicFrameLocks noChangeAspect="1"/>
            </p:cNvGraphicFramePr>
            <p:nvPr/>
          </p:nvGraphicFramePr>
          <p:xfrm>
            <a:off x="3504" y="-117"/>
            <a:ext cx="153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" r:id="rId5" imgW="495935" imgH="254000" progId="Equation.3">
                    <p:embed/>
                  </p:oleObj>
                </mc:Choice>
                <mc:Fallback>
                  <p:oleObj name="" r:id="rId5" imgW="495935" imgH="2540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04" y="-117"/>
                          <a:ext cx="1530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6" name="Object 59"/>
            <p:cNvGraphicFramePr>
              <a:graphicFrameLocks noChangeAspect="1"/>
            </p:cNvGraphicFramePr>
            <p:nvPr/>
          </p:nvGraphicFramePr>
          <p:xfrm>
            <a:off x="-30" y="521"/>
            <a:ext cx="2935" cy="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7" imgW="736600" imgH="228600" progId="Equation.DSMT4">
                    <p:embed/>
                  </p:oleObj>
                </mc:Choice>
                <mc:Fallback>
                  <p:oleObj name="" r:id="rId7" imgW="736600" imgH="228600" progId="Equation.DSMT4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-30" y="521"/>
                          <a:ext cx="2935" cy="9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77" name="AutoShape 60"/>
            <p:cNvSpPr/>
            <p:nvPr/>
          </p:nvSpPr>
          <p:spPr>
            <a:xfrm>
              <a:off x="2987" y="234"/>
              <a:ext cx="235" cy="1543"/>
            </a:xfrm>
            <a:prstGeom prst="leftBrace">
              <a:avLst>
                <a:gd name="adj1" fmla="val 17066"/>
                <a:gd name="adj2" fmla="val 5000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78" name="Text Box 61"/>
            <p:cNvSpPr txBox="1"/>
            <p:nvPr/>
          </p:nvSpPr>
          <p:spPr>
            <a:xfrm>
              <a:off x="6152" y="-173"/>
              <a:ext cx="349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加强</a:t>
              </a:r>
              <a:endPara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79" name="Object 62"/>
            <p:cNvGraphicFramePr>
              <a:graphicFrameLocks noChangeAspect="1"/>
            </p:cNvGraphicFramePr>
            <p:nvPr/>
          </p:nvGraphicFramePr>
          <p:xfrm>
            <a:off x="7814" y="-144"/>
            <a:ext cx="3245" cy="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9" imgW="775335" imgH="203200" progId="Equation.DSMT4">
                    <p:embed/>
                  </p:oleObj>
                </mc:Choice>
                <mc:Fallback>
                  <p:oleObj name="" r:id="rId9" imgW="775335" imgH="203200" progId="Equation.DSMT4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814" y="-144"/>
                          <a:ext cx="3245" cy="8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1340" name="Object 44"/>
          <p:cNvGraphicFramePr/>
          <p:nvPr/>
        </p:nvGraphicFramePr>
        <p:xfrm>
          <a:off x="6872605" y="1978660"/>
          <a:ext cx="1628775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11" imgW="774065" imgH="393700" progId="Equation.3">
                  <p:embed/>
                </p:oleObj>
              </mc:Choice>
              <mc:Fallback>
                <p:oleObj name="" r:id="rId11" imgW="774065" imgH="3937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2605" y="1978660"/>
                        <a:ext cx="1628775" cy="713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/>
          <p:nvPr/>
        </p:nvSpPr>
        <p:spPr>
          <a:xfrm>
            <a:off x="1059815" y="2108200"/>
            <a:ext cx="246253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薄膜干涉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40329" name="Object 91"/>
          <p:cNvGraphicFramePr/>
          <p:nvPr/>
        </p:nvGraphicFramePr>
        <p:xfrm>
          <a:off x="2776220" y="2014855"/>
          <a:ext cx="272986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13" imgW="1574165" imgH="393700" progId="Equation.3">
                  <p:embed/>
                </p:oleObj>
              </mc:Choice>
              <mc:Fallback>
                <p:oleObj name="" r:id="rId13" imgW="1574165" imgH="39370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76220" y="2014855"/>
                        <a:ext cx="2729865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右箭头 14"/>
          <p:cNvSpPr/>
          <p:nvPr/>
        </p:nvSpPr>
        <p:spPr>
          <a:xfrm>
            <a:off x="5721350" y="2252345"/>
            <a:ext cx="1079500" cy="144145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856" name="Rectangle 2"/>
          <p:cNvSpPr/>
          <p:nvPr/>
        </p:nvSpPr>
        <p:spPr>
          <a:xfrm>
            <a:off x="1184275" y="2985770"/>
            <a:ext cx="305943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夫琅禾费单缝衍射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3968750" y="3612515"/>
          <a:ext cx="213995" cy="2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15" imgW="127000" imgH="177165" progId="Equation.3">
                  <p:embed/>
                </p:oleObj>
              </mc:Choice>
              <mc:Fallback>
                <p:oleObj name="" r:id="rId15" imgW="127000" imgH="177165" progId="Equation.3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68750" y="3612515"/>
                        <a:ext cx="213995" cy="299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4"/>
          <p:cNvSpPr/>
          <p:nvPr/>
        </p:nvSpPr>
        <p:spPr>
          <a:xfrm>
            <a:off x="4806315" y="3573780"/>
            <a:ext cx="1270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中央明纹</a:t>
            </a:r>
            <a:endParaRPr lang="zh-CN" altLang="zh-CN" sz="2000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4453" name="Object 5"/>
          <p:cNvGraphicFramePr>
            <a:graphicFrameLocks noChangeAspect="1"/>
          </p:cNvGraphicFramePr>
          <p:nvPr/>
        </p:nvGraphicFramePr>
        <p:xfrm>
          <a:off x="3826510" y="4050030"/>
          <a:ext cx="539115" cy="29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17" imgW="316865" imgH="177165" progId="Equation.3">
                  <p:embed/>
                </p:oleObj>
              </mc:Choice>
              <mc:Fallback>
                <p:oleObj name="" r:id="rId17" imgW="316865" imgH="177165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26510" y="4050030"/>
                        <a:ext cx="539115" cy="299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/>
          <p:cNvSpPr txBox="1"/>
          <p:nvPr/>
        </p:nvSpPr>
        <p:spPr>
          <a:xfrm>
            <a:off x="4932680" y="4030980"/>
            <a:ext cx="821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暗</a:t>
            </a:r>
            <a:r>
              <a:rPr lang="en-US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zh-CN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纹</a:t>
            </a:r>
            <a:endParaRPr lang="zh-CN" altLang="zh-CN" sz="2000" noProof="1" dirty="0">
              <a:solidFill>
                <a:srgbClr val="0000C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3778885" y="4410710"/>
          <a:ext cx="1068705" cy="5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9" imgW="749300" imgH="393700" progId="Equation.3">
                  <p:embed/>
                </p:oleObj>
              </mc:Choice>
              <mc:Fallback>
                <p:oleObj name="" r:id="rId19" imgW="749300" imgH="39370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778885" y="4410710"/>
                        <a:ext cx="1068705" cy="557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6" name="Text Box 8"/>
          <p:cNvSpPr txBox="1"/>
          <p:nvPr/>
        </p:nvSpPr>
        <p:spPr>
          <a:xfrm>
            <a:off x="4946333" y="4550410"/>
            <a:ext cx="821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明</a:t>
            </a:r>
            <a:r>
              <a:rPr lang="en-US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zh-CN" altLang="zh-CN" sz="2000" noProof="1" dirty="0">
                <a:solidFill>
                  <a:srgbClr val="0000CC"/>
                </a:solidFill>
                <a:latin typeface="宋体" panose="02010600030101010101" pitchFamily="2" charset="-122"/>
                <a:cs typeface="+mn-cs"/>
                <a:sym typeface="+mn-ea"/>
              </a:rPr>
              <a:t>纹</a:t>
            </a:r>
            <a:endParaRPr lang="en-US" altLang="zh-CN" sz="2000" noProof="1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左大括号 16385"/>
          <p:cNvSpPr/>
          <p:nvPr/>
        </p:nvSpPr>
        <p:spPr>
          <a:xfrm>
            <a:off x="3684905" y="3714115"/>
            <a:ext cx="76200" cy="1057275"/>
          </a:xfrm>
          <a:prstGeom prst="leftBrace">
            <a:avLst>
              <a:gd name="adj1" fmla="val 55473"/>
              <a:gd name="adj2" fmla="val 50000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2059940" y="4013835"/>
          <a:ext cx="155956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21" imgW="1671320" imgH="517525" progId="Equation.KSEE3">
                  <p:embed/>
                </p:oleObj>
              </mc:Choice>
              <mc:Fallback>
                <p:oleObj name="" r:id="rId21" imgW="1671320" imgH="517525" progId="Equation.KSEE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59940" y="4013835"/>
                        <a:ext cx="1559560" cy="433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5"/>
          <p:cNvGraphicFramePr>
            <a:graphicFrameLocks noChangeAspect="1"/>
          </p:cNvGraphicFramePr>
          <p:nvPr/>
        </p:nvGraphicFramePr>
        <p:xfrm>
          <a:off x="4281170" y="868045"/>
          <a:ext cx="2420620" cy="81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23" imgW="1270000" imgH="393700" progId="Equation.DSMT4">
                  <p:embed/>
                </p:oleObj>
              </mc:Choice>
              <mc:Fallback>
                <p:oleObj name="" r:id="rId23" imgW="1270000" imgH="393700" progId="Equation.DSMT4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81170" y="868045"/>
                        <a:ext cx="2420620" cy="817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1" name="Oval 131"/>
          <p:cNvSpPr/>
          <p:nvPr/>
        </p:nvSpPr>
        <p:spPr>
          <a:xfrm>
            <a:off x="5216525" y="1917065"/>
            <a:ext cx="310515" cy="85725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57" name="文本框 38956"/>
          <p:cNvSpPr txBox="1"/>
          <p:nvPr/>
        </p:nvSpPr>
        <p:spPr>
          <a:xfrm>
            <a:off x="5864860" y="1917065"/>
            <a:ext cx="786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i=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68" name="Object 60"/>
          <p:cNvGraphicFramePr/>
          <p:nvPr/>
        </p:nvGraphicFramePr>
        <p:xfrm>
          <a:off x="6375400" y="3451225"/>
          <a:ext cx="986155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25" imgW="799465" imgH="393700" progId="Equation.3">
                  <p:embed/>
                </p:oleObj>
              </mc:Choice>
              <mc:Fallback>
                <p:oleObj name="" r:id="rId25" imgW="799465" imgH="3937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75400" y="3451225"/>
                        <a:ext cx="986155" cy="572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7721600" y="3451225"/>
          <a:ext cx="102806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27" imgW="723900" imgH="393700" progId="Equation.3">
                  <p:embed/>
                </p:oleObj>
              </mc:Choice>
              <mc:Fallback>
                <p:oleObj name="" r:id="rId27" imgW="723900" imgH="3937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721600" y="3451225"/>
                        <a:ext cx="1028065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2" name="Object 12"/>
          <p:cNvGraphicFramePr>
            <a:graphicFrameLocks noChangeAspect="1"/>
          </p:cNvGraphicFramePr>
          <p:nvPr/>
        </p:nvGraphicFramePr>
        <p:xfrm>
          <a:off x="6562090" y="4297045"/>
          <a:ext cx="89408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29" imgW="660400" imgH="393700" progId="Equation.3">
                  <p:embed/>
                </p:oleObj>
              </mc:Choice>
              <mc:Fallback>
                <p:oleObj name="" r:id="rId29" imgW="660400" imgH="3937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62090" y="4297045"/>
                        <a:ext cx="894080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5" name="Object 15"/>
          <p:cNvGraphicFramePr>
            <a:graphicFrameLocks noChangeAspect="1"/>
          </p:cNvGraphicFramePr>
          <p:nvPr/>
        </p:nvGraphicFramePr>
        <p:xfrm>
          <a:off x="7940675" y="4269105"/>
          <a:ext cx="80899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31" imgW="571500" imgH="393700" progId="Equation.3">
                  <p:embed/>
                </p:oleObj>
              </mc:Choice>
              <mc:Fallback>
                <p:oleObj name="" r:id="rId31" imgW="571500" imgH="39370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940675" y="4269105"/>
                        <a:ext cx="808990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/>
          <p:nvPr/>
        </p:nvSpPr>
        <p:spPr>
          <a:xfrm>
            <a:off x="194310" y="6111875"/>
            <a:ext cx="1413510" cy="65976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偏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振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2945" name="对象 314369"/>
          <p:cNvGraphicFramePr/>
          <p:nvPr/>
        </p:nvGraphicFramePr>
        <p:xfrm>
          <a:off x="3957955" y="5981700"/>
          <a:ext cx="1308100" cy="85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33" imgW="673100" imgH="431800" progId="Equation.3">
                  <p:embed/>
                </p:oleObj>
              </mc:Choice>
              <mc:Fallback>
                <p:oleObj name="" r:id="rId33" imgW="673100" imgH="4318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957955" y="5981700"/>
                        <a:ext cx="1308100" cy="850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72" name="Object 32"/>
          <p:cNvGraphicFramePr/>
          <p:nvPr/>
        </p:nvGraphicFramePr>
        <p:xfrm>
          <a:off x="1724660" y="6142355"/>
          <a:ext cx="1278255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" r:id="rId35" imgW="837565" imgH="254000" progId="Equation.3">
                  <p:embed/>
                </p:oleObj>
              </mc:Choice>
              <mc:Fallback>
                <p:oleObj name="" r:id="rId35" imgW="837565" imgH="254000" progId="Equation.3">
                  <p:embed/>
                  <p:pic>
                    <p:nvPicPr>
                      <p:cNvPr id="0" name="图片 3233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24660" y="6142355"/>
                        <a:ext cx="1278255" cy="448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1" name="对象 5230"/>
          <p:cNvGraphicFramePr/>
          <p:nvPr/>
        </p:nvGraphicFramePr>
        <p:xfrm>
          <a:off x="3180715" y="5239385"/>
          <a:ext cx="254571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37" imgW="1155700" imgH="203200" progId="Equation.3">
                  <p:embed/>
                </p:oleObj>
              </mc:Choice>
              <mc:Fallback>
                <p:oleObj name="" r:id="rId37" imgW="1155700" imgH="203200" progId="Equation.3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3180715" y="5239385"/>
                        <a:ext cx="2545715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"/>
          <p:cNvSpPr/>
          <p:nvPr/>
        </p:nvSpPr>
        <p:spPr>
          <a:xfrm>
            <a:off x="1148080" y="5179695"/>
            <a:ext cx="168910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光栅衍射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970915" y="1268730"/>
            <a:ext cx="76200" cy="1057275"/>
          </a:xfrm>
          <a:prstGeom prst="leftBrace">
            <a:avLst>
              <a:gd name="adj1" fmla="val 55473"/>
              <a:gd name="adj2" fmla="val 5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79375" y="1556385"/>
            <a:ext cx="111506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干涉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左大括号 22"/>
          <p:cNvSpPr/>
          <p:nvPr/>
        </p:nvSpPr>
        <p:spPr>
          <a:xfrm>
            <a:off x="972185" y="3213100"/>
            <a:ext cx="205105" cy="2208530"/>
          </a:xfrm>
          <a:prstGeom prst="leftBrace">
            <a:avLst>
              <a:gd name="adj1" fmla="val 55473"/>
              <a:gd name="adj2" fmla="val 5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90805" y="4044315"/>
            <a:ext cx="1115060" cy="64897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衍射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8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8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build="p"/>
      <p:bldP spid="14" grpId="0" build="p"/>
      <p:bldP spid="104452" grpId="0"/>
      <p:bldP spid="104454" grpId="0"/>
      <p:bldP spid="104456" grpId="0"/>
      <p:bldP spid="102531" grpId="0" bldLvl="0" animBg="1"/>
      <p:bldP spid="15" grpId="0" bldLvl="0" animBg="1"/>
      <p:bldP spid="38957" grpId="0"/>
      <p:bldP spid="35856" grpId="0"/>
      <p:bldP spid="20" grpId="0"/>
      <p:bldP spid="18" grpId="0"/>
      <p:bldP spid="22" grpId="0" build="p"/>
      <p:bldP spid="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121"/>
          <p:cNvGrpSpPr/>
          <p:nvPr/>
        </p:nvGrpSpPr>
        <p:grpSpPr>
          <a:xfrm>
            <a:off x="144463" y="1755775"/>
            <a:ext cx="8688387" cy="4768850"/>
            <a:chOff x="0" y="0"/>
            <a:chExt cx="5760" cy="3004"/>
          </a:xfrm>
        </p:grpSpPr>
        <p:grpSp>
          <p:nvGrpSpPr>
            <p:cNvPr id="74754" name="组合 5122"/>
            <p:cNvGrpSpPr/>
            <p:nvPr/>
          </p:nvGrpSpPr>
          <p:grpSpPr>
            <a:xfrm>
              <a:off x="1201" y="490"/>
              <a:ext cx="727" cy="1622"/>
              <a:chOff x="0" y="0"/>
              <a:chExt cx="727" cy="1622"/>
            </a:xfrm>
          </p:grpSpPr>
          <p:sp>
            <p:nvSpPr>
              <p:cNvPr id="74755" name="任意多边形 5123"/>
              <p:cNvSpPr/>
              <p:nvPr/>
            </p:nvSpPr>
            <p:spPr>
              <a:xfrm>
                <a:off x="0" y="6"/>
                <a:ext cx="510" cy="1616"/>
              </a:xfrm>
              <a:custGeom>
                <a:avLst/>
                <a:gdLst/>
                <a:ahLst/>
                <a:cxnLst>
                  <a:cxn ang="90">
                    <a:pos x="29841" y="41565"/>
                  </a:cxn>
                  <a:cxn ang="0">
                    <a:pos x="28605" y="1167"/>
                  </a:cxn>
                  <a:cxn ang="90">
                    <a:pos x="21600" y="21600"/>
                  </a:cxn>
                </a:cxnLst>
                <a:pathLst>
                  <a:path w="29842" h="43200" fill="none">
                    <a:moveTo>
                      <a:pt x="29841" y="41565"/>
                    </a:moveTo>
                    <a:cubicBezTo>
                      <a:pt x="27305" y="42619"/>
                      <a:pt x="24520" y="43199"/>
                      <a:pt x="21600" y="43199"/>
                    </a:cubicBezTo>
                    <a:cubicBezTo>
                      <a:pt x="9671" y="43199"/>
                      <a:pt x="0" y="33528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4055" y="-1"/>
                      <a:pt x="26415" y="409"/>
                      <a:pt x="28610" y="1162"/>
                    </a:cubicBezTo>
                  </a:path>
                  <a:path w="29842" h="43200" stroke="0">
                    <a:moveTo>
                      <a:pt x="29841" y="41565"/>
                    </a:moveTo>
                    <a:cubicBezTo>
                      <a:pt x="27305" y="42619"/>
                      <a:pt x="24520" y="43199"/>
                      <a:pt x="21600" y="43199"/>
                    </a:cubicBezTo>
                    <a:cubicBezTo>
                      <a:pt x="9671" y="43199"/>
                      <a:pt x="0" y="33528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4055" y="-1"/>
                      <a:pt x="26415" y="409"/>
                      <a:pt x="28610" y="116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F7676"/>
                  </a:gs>
                  <a:gs pos="50000">
                    <a:srgbClr val="66FFFF"/>
                  </a:gs>
                  <a:gs pos="100000">
                    <a:srgbClr val="2F7676"/>
                  </a:gs>
                </a:gsLst>
                <a:lin ang="5400000" scaled="1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56" name="椭圆 5124"/>
              <p:cNvSpPr/>
              <p:nvPr/>
            </p:nvSpPr>
            <p:spPr>
              <a:xfrm>
                <a:off x="63" y="14"/>
                <a:ext cx="664" cy="1584"/>
              </a:xfrm>
              <a:prstGeom prst="ellipse">
                <a:avLst/>
              </a:prstGeom>
              <a:gradFill rotWithShape="0">
                <a:gsLst>
                  <a:gs pos="0">
                    <a:srgbClr val="33CCCC"/>
                  </a:gs>
                  <a:gs pos="100000">
                    <a:srgbClr val="66FFFF"/>
                  </a:gs>
                </a:gsLst>
                <a:lin ang="18900000" scaled="1"/>
                <a:tileRect/>
              </a:gradFill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57" name="任意多边形 5125"/>
              <p:cNvSpPr/>
              <p:nvPr/>
            </p:nvSpPr>
            <p:spPr>
              <a:xfrm flipH="1">
                <a:off x="340" y="0"/>
                <a:ext cx="376" cy="1600"/>
              </a:xfrm>
              <a:custGeom>
                <a:avLst/>
                <a:gdLst/>
                <a:ahLst/>
                <a:cxnLst>
                  <a:cxn ang="90">
                    <a:pos x="17295" y="42766"/>
                  </a:cxn>
                  <a:cxn ang="0">
                    <a:pos x="24594" y="208"/>
                  </a:cxn>
                  <a:cxn ang="90">
                    <a:pos x="21600" y="21600"/>
                  </a:cxn>
                </a:cxnLst>
                <a:pathLst>
                  <a:path w="24594" h="42767" fill="none">
                    <a:moveTo>
                      <a:pt x="17295" y="42766"/>
                    </a:moveTo>
                    <a:cubicBezTo>
                      <a:pt x="7423" y="40768"/>
                      <a:pt x="0" y="32050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2619" y="-1"/>
                      <a:pt x="23622" y="70"/>
                      <a:pt x="24597" y="205"/>
                    </a:cubicBezTo>
                  </a:path>
                  <a:path w="24594" h="42767" stroke="0">
                    <a:moveTo>
                      <a:pt x="17295" y="42766"/>
                    </a:moveTo>
                    <a:cubicBezTo>
                      <a:pt x="7423" y="40768"/>
                      <a:pt x="0" y="32050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2619" y="-1"/>
                      <a:pt x="23622" y="70"/>
                      <a:pt x="24597" y="205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58" name="未知"/>
              <p:cNvSpPr/>
              <p:nvPr/>
            </p:nvSpPr>
            <p:spPr>
              <a:xfrm rot="-255022">
                <a:off x="502" y="107"/>
                <a:ext cx="116" cy="544"/>
              </a:xfrm>
              <a:custGeom>
                <a:avLst/>
                <a:gdLst/>
                <a:ahLst/>
                <a:cxnLst/>
                <a:pathLst>
                  <a:path w="96" h="296">
                    <a:moveTo>
                      <a:pt x="0" y="0"/>
                    </a:moveTo>
                    <a:lnTo>
                      <a:pt x="72" y="144"/>
                    </a:lnTo>
                    <a:lnTo>
                      <a:pt x="96" y="248"/>
                    </a:lnTo>
                    <a:lnTo>
                      <a:pt x="96" y="296"/>
                    </a:lnTo>
                    <a:lnTo>
                      <a:pt x="40" y="288"/>
                    </a:lnTo>
                    <a:lnTo>
                      <a:pt x="24" y="15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59" name="未知"/>
              <p:cNvSpPr/>
              <p:nvPr/>
            </p:nvSpPr>
            <p:spPr>
              <a:xfrm rot="-118605">
                <a:off x="410" y="79"/>
                <a:ext cx="116" cy="544"/>
              </a:xfrm>
              <a:custGeom>
                <a:avLst/>
                <a:gdLst/>
                <a:ahLst/>
                <a:cxnLst/>
                <a:pathLst>
                  <a:path w="96" h="296">
                    <a:moveTo>
                      <a:pt x="0" y="0"/>
                    </a:moveTo>
                    <a:lnTo>
                      <a:pt x="72" y="144"/>
                    </a:lnTo>
                    <a:lnTo>
                      <a:pt x="96" y="248"/>
                    </a:lnTo>
                    <a:lnTo>
                      <a:pt x="96" y="296"/>
                    </a:lnTo>
                    <a:lnTo>
                      <a:pt x="40" y="288"/>
                    </a:lnTo>
                    <a:lnTo>
                      <a:pt x="24" y="15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4760" name="组合 5128"/>
            <p:cNvGrpSpPr/>
            <p:nvPr/>
          </p:nvGrpSpPr>
          <p:grpSpPr>
            <a:xfrm>
              <a:off x="3145" y="482"/>
              <a:ext cx="727" cy="1622"/>
              <a:chOff x="0" y="0"/>
              <a:chExt cx="727" cy="1622"/>
            </a:xfrm>
          </p:grpSpPr>
          <p:sp>
            <p:nvSpPr>
              <p:cNvPr id="74761" name="任意多边形 5129"/>
              <p:cNvSpPr/>
              <p:nvPr/>
            </p:nvSpPr>
            <p:spPr>
              <a:xfrm>
                <a:off x="0" y="6"/>
                <a:ext cx="510" cy="1616"/>
              </a:xfrm>
              <a:custGeom>
                <a:avLst/>
                <a:gdLst/>
                <a:ahLst/>
                <a:cxnLst>
                  <a:cxn ang="90">
                    <a:pos x="29841" y="41565"/>
                  </a:cxn>
                  <a:cxn ang="0">
                    <a:pos x="28605" y="1167"/>
                  </a:cxn>
                  <a:cxn ang="90">
                    <a:pos x="21600" y="21600"/>
                  </a:cxn>
                </a:cxnLst>
                <a:pathLst>
                  <a:path w="29842" h="43200" fill="none">
                    <a:moveTo>
                      <a:pt x="29841" y="41565"/>
                    </a:moveTo>
                    <a:cubicBezTo>
                      <a:pt x="27305" y="42619"/>
                      <a:pt x="24520" y="43199"/>
                      <a:pt x="21600" y="43199"/>
                    </a:cubicBezTo>
                    <a:cubicBezTo>
                      <a:pt x="9671" y="43199"/>
                      <a:pt x="0" y="33528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4055" y="-1"/>
                      <a:pt x="26415" y="409"/>
                      <a:pt x="28610" y="1162"/>
                    </a:cubicBezTo>
                  </a:path>
                  <a:path w="29842" h="43200" stroke="0">
                    <a:moveTo>
                      <a:pt x="29841" y="41565"/>
                    </a:moveTo>
                    <a:cubicBezTo>
                      <a:pt x="27305" y="42619"/>
                      <a:pt x="24520" y="43199"/>
                      <a:pt x="21600" y="43199"/>
                    </a:cubicBezTo>
                    <a:cubicBezTo>
                      <a:pt x="9671" y="43199"/>
                      <a:pt x="0" y="33528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4055" y="-1"/>
                      <a:pt x="26415" y="409"/>
                      <a:pt x="28610" y="116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F7676"/>
                  </a:gs>
                  <a:gs pos="50000">
                    <a:srgbClr val="66FFFF"/>
                  </a:gs>
                  <a:gs pos="100000">
                    <a:srgbClr val="2F7676"/>
                  </a:gs>
                </a:gsLst>
                <a:lin ang="5400000" scaled="1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62" name="椭圆 5130"/>
              <p:cNvSpPr/>
              <p:nvPr/>
            </p:nvSpPr>
            <p:spPr>
              <a:xfrm>
                <a:off x="63" y="14"/>
                <a:ext cx="664" cy="1584"/>
              </a:xfrm>
              <a:prstGeom prst="ellipse">
                <a:avLst/>
              </a:prstGeom>
              <a:gradFill rotWithShape="0">
                <a:gsLst>
                  <a:gs pos="0">
                    <a:srgbClr val="33CCCC"/>
                  </a:gs>
                  <a:gs pos="100000">
                    <a:srgbClr val="66FFFF"/>
                  </a:gs>
                </a:gsLst>
                <a:lin ang="18900000" scaled="1"/>
                <a:tileRect/>
              </a:gradFill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63" name="任意多边形 5131"/>
              <p:cNvSpPr/>
              <p:nvPr/>
            </p:nvSpPr>
            <p:spPr>
              <a:xfrm flipH="1">
                <a:off x="340" y="0"/>
                <a:ext cx="376" cy="1600"/>
              </a:xfrm>
              <a:custGeom>
                <a:avLst/>
                <a:gdLst/>
                <a:ahLst/>
                <a:cxnLst>
                  <a:cxn ang="90">
                    <a:pos x="17295" y="42766"/>
                  </a:cxn>
                  <a:cxn ang="0">
                    <a:pos x="24594" y="208"/>
                  </a:cxn>
                  <a:cxn ang="90">
                    <a:pos x="21600" y="21600"/>
                  </a:cxn>
                </a:cxnLst>
                <a:pathLst>
                  <a:path w="24594" h="42767" fill="none">
                    <a:moveTo>
                      <a:pt x="17295" y="42766"/>
                    </a:moveTo>
                    <a:cubicBezTo>
                      <a:pt x="7423" y="40768"/>
                      <a:pt x="0" y="32050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2619" y="-1"/>
                      <a:pt x="23622" y="70"/>
                      <a:pt x="24597" y="205"/>
                    </a:cubicBezTo>
                  </a:path>
                  <a:path w="24594" h="42767" stroke="0">
                    <a:moveTo>
                      <a:pt x="17295" y="42766"/>
                    </a:moveTo>
                    <a:cubicBezTo>
                      <a:pt x="7423" y="40768"/>
                      <a:pt x="0" y="32050"/>
                      <a:pt x="0" y="21599"/>
                    </a:cubicBezTo>
                    <a:cubicBezTo>
                      <a:pt x="0" y="9670"/>
                      <a:pt x="9671" y="-1"/>
                      <a:pt x="21600" y="-1"/>
                    </a:cubicBezTo>
                    <a:cubicBezTo>
                      <a:pt x="22619" y="-1"/>
                      <a:pt x="23622" y="70"/>
                      <a:pt x="24597" y="205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64" name="未知"/>
              <p:cNvSpPr/>
              <p:nvPr/>
            </p:nvSpPr>
            <p:spPr>
              <a:xfrm rot="-255022">
                <a:off x="502" y="107"/>
                <a:ext cx="116" cy="544"/>
              </a:xfrm>
              <a:custGeom>
                <a:avLst/>
                <a:gdLst/>
                <a:ahLst/>
                <a:cxnLst/>
                <a:pathLst>
                  <a:path w="96" h="296">
                    <a:moveTo>
                      <a:pt x="0" y="0"/>
                    </a:moveTo>
                    <a:lnTo>
                      <a:pt x="72" y="144"/>
                    </a:lnTo>
                    <a:lnTo>
                      <a:pt x="96" y="248"/>
                    </a:lnTo>
                    <a:lnTo>
                      <a:pt x="96" y="296"/>
                    </a:lnTo>
                    <a:lnTo>
                      <a:pt x="40" y="288"/>
                    </a:lnTo>
                    <a:lnTo>
                      <a:pt x="24" y="15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65" name="未知"/>
              <p:cNvSpPr/>
              <p:nvPr/>
            </p:nvSpPr>
            <p:spPr>
              <a:xfrm rot="-118605">
                <a:off x="410" y="79"/>
                <a:ext cx="116" cy="544"/>
              </a:xfrm>
              <a:custGeom>
                <a:avLst/>
                <a:gdLst/>
                <a:ahLst/>
                <a:cxnLst/>
                <a:pathLst>
                  <a:path w="96" h="296">
                    <a:moveTo>
                      <a:pt x="0" y="0"/>
                    </a:moveTo>
                    <a:lnTo>
                      <a:pt x="72" y="144"/>
                    </a:lnTo>
                    <a:lnTo>
                      <a:pt x="96" y="248"/>
                    </a:lnTo>
                    <a:lnTo>
                      <a:pt x="96" y="296"/>
                    </a:lnTo>
                    <a:lnTo>
                      <a:pt x="40" y="288"/>
                    </a:lnTo>
                    <a:lnTo>
                      <a:pt x="24" y="15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4766" name="组合 5134"/>
            <p:cNvGrpSpPr/>
            <p:nvPr/>
          </p:nvGrpSpPr>
          <p:grpSpPr>
            <a:xfrm>
              <a:off x="1976" y="179"/>
              <a:ext cx="1032" cy="2187"/>
              <a:chOff x="0" y="0"/>
              <a:chExt cx="1032" cy="2187"/>
            </a:xfrm>
          </p:grpSpPr>
          <p:sp>
            <p:nvSpPr>
              <p:cNvPr id="74767" name="平行四边形 5135"/>
              <p:cNvSpPr/>
              <p:nvPr/>
            </p:nvSpPr>
            <p:spPr>
              <a:xfrm rot="5400000" flipH="1">
                <a:off x="-599" y="638"/>
                <a:ext cx="2165" cy="888"/>
              </a:xfrm>
              <a:prstGeom prst="parallelogram">
                <a:avLst>
                  <a:gd name="adj" fmla="val 60951"/>
                </a:avLst>
              </a:prstGeom>
              <a:solidFill>
                <a:schemeClr val="bg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68" name="平行四边形 5136"/>
              <p:cNvSpPr/>
              <p:nvPr/>
            </p:nvSpPr>
            <p:spPr>
              <a:xfrm rot="5400000" flipH="1">
                <a:off x="-559" y="638"/>
                <a:ext cx="2165" cy="888"/>
              </a:xfrm>
              <a:prstGeom prst="parallelogram">
                <a:avLst>
                  <a:gd name="adj" fmla="val 60951"/>
                </a:avLst>
              </a:prstGeom>
              <a:solidFill>
                <a:srgbClr val="FFCC99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69" name="直接连接符 5137"/>
              <p:cNvSpPr/>
              <p:nvPr/>
            </p:nvSpPr>
            <p:spPr>
              <a:xfrm flipV="1">
                <a:off x="72" y="837"/>
                <a:ext cx="960" cy="568"/>
              </a:xfrm>
              <a:prstGeom prst="line">
                <a:avLst/>
              </a:prstGeom>
              <a:ln w="762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0" name="直接连接符 5138"/>
              <p:cNvSpPr/>
              <p:nvPr/>
            </p:nvSpPr>
            <p:spPr>
              <a:xfrm flipV="1">
                <a:off x="80" y="845"/>
                <a:ext cx="880" cy="52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1" name="直接连接符 5139"/>
              <p:cNvSpPr/>
              <p:nvPr/>
            </p:nvSpPr>
            <p:spPr>
              <a:xfrm flipV="1">
                <a:off x="75" y="911"/>
                <a:ext cx="880" cy="52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2" name="直接连接符 5140"/>
              <p:cNvSpPr/>
              <p:nvPr/>
            </p:nvSpPr>
            <p:spPr>
              <a:xfrm>
                <a:off x="0" y="1365"/>
                <a:ext cx="80" cy="24"/>
              </a:xfrm>
              <a:prstGeom prst="line">
                <a:avLst/>
              </a:prstGeom>
              <a:ln w="762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3" name="直接连接符 5141"/>
              <p:cNvSpPr/>
              <p:nvPr/>
            </p:nvSpPr>
            <p:spPr>
              <a:xfrm>
                <a:off x="43" y="1416"/>
                <a:ext cx="40" cy="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4" name="直接连接符 5142"/>
              <p:cNvSpPr/>
              <p:nvPr/>
            </p:nvSpPr>
            <p:spPr>
              <a:xfrm>
                <a:off x="41" y="2169"/>
                <a:ext cx="40" cy="16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5" name="直接连接符 5143"/>
              <p:cNvSpPr/>
              <p:nvPr/>
            </p:nvSpPr>
            <p:spPr>
              <a:xfrm>
                <a:off x="910" y="885"/>
                <a:ext cx="55" cy="1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6" name="直接连接符 5144"/>
              <p:cNvSpPr/>
              <p:nvPr/>
            </p:nvSpPr>
            <p:spPr>
              <a:xfrm flipV="1">
                <a:off x="38" y="881"/>
                <a:ext cx="880" cy="520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7" name="直接连接符 5145"/>
              <p:cNvSpPr/>
              <p:nvPr/>
            </p:nvSpPr>
            <p:spPr>
              <a:xfrm>
                <a:off x="43" y="552"/>
                <a:ext cx="40" cy="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8" name="直接连接符 5146"/>
              <p:cNvSpPr/>
              <p:nvPr/>
            </p:nvSpPr>
            <p:spPr>
              <a:xfrm flipV="1">
                <a:off x="851" y="9"/>
                <a:ext cx="108" cy="66"/>
              </a:xfrm>
              <a:prstGeom prst="line">
                <a:avLst/>
              </a:prstGeom>
              <a:ln w="2857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79" name="直接连接符 5147"/>
              <p:cNvSpPr/>
              <p:nvPr/>
            </p:nvSpPr>
            <p:spPr>
              <a:xfrm>
                <a:off x="40" y="1344"/>
                <a:ext cx="40" cy="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780" name="直接连接符 5148"/>
              <p:cNvSpPr/>
              <p:nvPr/>
            </p:nvSpPr>
            <p:spPr>
              <a:xfrm>
                <a:off x="931" y="0"/>
                <a:ext cx="40" cy="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4781" name="平行四边形 5149"/>
            <p:cNvSpPr/>
            <p:nvPr/>
          </p:nvSpPr>
          <p:spPr>
            <a:xfrm rot="5400000" flipH="1">
              <a:off x="3614" y="736"/>
              <a:ext cx="2165" cy="888"/>
            </a:xfrm>
            <a:prstGeom prst="parallelogram">
              <a:avLst>
                <a:gd name="adj" fmla="val 60951"/>
              </a:avLst>
            </a:prstGeom>
            <a:solidFill>
              <a:srgbClr val="4A0E00"/>
            </a:solidFill>
            <a:ln w="9525" cap="flat" cmpd="sng">
              <a:solidFill>
                <a:srgbClr val="2A08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782" name="直接连接符 5150"/>
            <p:cNvSpPr/>
            <p:nvPr/>
          </p:nvSpPr>
          <p:spPr>
            <a:xfrm flipV="1">
              <a:off x="4324" y="1432"/>
              <a:ext cx="896" cy="5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3" name="直接连接符 5151"/>
            <p:cNvSpPr/>
            <p:nvPr/>
          </p:nvSpPr>
          <p:spPr>
            <a:xfrm flipV="1">
              <a:off x="4322" y="1210"/>
              <a:ext cx="896" cy="5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4" name="直接连接符 5152"/>
            <p:cNvSpPr/>
            <p:nvPr/>
          </p:nvSpPr>
          <p:spPr>
            <a:xfrm flipV="1">
              <a:off x="4327" y="787"/>
              <a:ext cx="896" cy="544"/>
            </a:xfrm>
            <a:prstGeom prst="line">
              <a:avLst/>
            </a:prstGeom>
            <a:ln w="76200" cap="flat" cmpd="sng">
              <a:solidFill>
                <a:srgbClr val="0401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5" name="直接连接符 5153"/>
            <p:cNvSpPr/>
            <p:nvPr/>
          </p:nvSpPr>
          <p:spPr>
            <a:xfrm flipV="1">
              <a:off x="4341" y="1639"/>
              <a:ext cx="865" cy="517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6" name="直接连接符 5154"/>
            <p:cNvSpPr/>
            <p:nvPr/>
          </p:nvSpPr>
          <p:spPr>
            <a:xfrm flipV="1">
              <a:off x="4330" y="1046"/>
              <a:ext cx="896" cy="544"/>
            </a:xfrm>
            <a:prstGeom prst="line">
              <a:avLst/>
            </a:prstGeom>
            <a:ln w="76200" cap="flat" cmpd="sng">
              <a:solidFill>
                <a:srgbClr val="E82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7" name="直接连接符 5155"/>
            <p:cNvSpPr/>
            <p:nvPr/>
          </p:nvSpPr>
          <p:spPr>
            <a:xfrm flipV="1">
              <a:off x="4316" y="918"/>
              <a:ext cx="896" cy="544"/>
            </a:xfrm>
            <a:prstGeom prst="line">
              <a:avLst/>
            </a:prstGeom>
            <a:ln w="76200" cap="flat" cmpd="sng">
              <a:solidFill>
                <a:srgbClr val="BE24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8" name="直接连接符 5156"/>
            <p:cNvSpPr/>
            <p:nvPr/>
          </p:nvSpPr>
          <p:spPr>
            <a:xfrm flipV="1">
              <a:off x="4325" y="1097"/>
              <a:ext cx="896" cy="544"/>
            </a:xfrm>
            <a:prstGeom prst="line">
              <a:avLst/>
            </a:prstGeom>
            <a:ln w="76200" cap="flat" cmpd="sng">
              <a:solidFill>
                <a:srgbClr val="BE24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89" name="直接连接符 5157"/>
            <p:cNvSpPr/>
            <p:nvPr/>
          </p:nvSpPr>
          <p:spPr>
            <a:xfrm flipV="1">
              <a:off x="4327" y="684"/>
              <a:ext cx="896" cy="544"/>
            </a:xfrm>
            <a:prstGeom prst="line">
              <a:avLst/>
            </a:prstGeom>
            <a:ln w="76200" cap="flat" cmpd="sng">
              <a:solidFill>
                <a:srgbClr val="9E1E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0" name="直接连接符 5158"/>
            <p:cNvSpPr/>
            <p:nvPr/>
          </p:nvSpPr>
          <p:spPr>
            <a:xfrm flipV="1">
              <a:off x="4327" y="579"/>
              <a:ext cx="896" cy="5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1" name="直接连接符 5159"/>
            <p:cNvSpPr/>
            <p:nvPr/>
          </p:nvSpPr>
          <p:spPr>
            <a:xfrm flipV="1">
              <a:off x="4332" y="469"/>
              <a:ext cx="896" cy="544"/>
            </a:xfrm>
            <a:prstGeom prst="line">
              <a:avLst/>
            </a:prstGeom>
            <a:ln w="76200" cap="flat" cmpd="sng">
              <a:solidFill>
                <a:srgbClr val="7C18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2" name="直接连接符 5160"/>
            <p:cNvSpPr/>
            <p:nvPr/>
          </p:nvSpPr>
          <p:spPr>
            <a:xfrm flipV="1">
              <a:off x="4323" y="265"/>
              <a:ext cx="896" cy="544"/>
            </a:xfrm>
            <a:prstGeom prst="line">
              <a:avLst/>
            </a:prstGeom>
            <a:ln w="76200" cap="flat" cmpd="sng">
              <a:solidFill>
                <a:srgbClr val="4E0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3" name="直接连接符 5161"/>
            <p:cNvSpPr/>
            <p:nvPr/>
          </p:nvSpPr>
          <p:spPr>
            <a:xfrm flipV="1">
              <a:off x="4330" y="868"/>
              <a:ext cx="896" cy="544"/>
            </a:xfrm>
            <a:prstGeom prst="line">
              <a:avLst/>
            </a:prstGeom>
            <a:ln w="76200" cap="flat" cmpd="sng">
              <a:solidFill>
                <a:srgbClr val="7817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4" name="直接连接符 5162"/>
            <p:cNvSpPr/>
            <p:nvPr/>
          </p:nvSpPr>
          <p:spPr>
            <a:xfrm flipV="1">
              <a:off x="4308" y="1156"/>
              <a:ext cx="896" cy="544"/>
            </a:xfrm>
            <a:prstGeom prst="line">
              <a:avLst/>
            </a:prstGeom>
            <a:ln w="76200" cap="flat" cmpd="sng">
              <a:solidFill>
                <a:srgbClr val="841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5" name="直接连接符 5163"/>
            <p:cNvSpPr/>
            <p:nvPr/>
          </p:nvSpPr>
          <p:spPr>
            <a:xfrm flipV="1">
              <a:off x="4319" y="961"/>
              <a:ext cx="896" cy="544"/>
            </a:xfrm>
            <a:prstGeom prst="line">
              <a:avLst/>
            </a:prstGeom>
            <a:ln w="76200" cap="flat" cmpd="sng">
              <a:solidFill>
                <a:srgbClr val="EC2D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6" name="直接连接符 5164"/>
            <p:cNvSpPr/>
            <p:nvPr/>
          </p:nvSpPr>
          <p:spPr>
            <a:xfrm flipV="1">
              <a:off x="4325" y="998"/>
              <a:ext cx="896" cy="544"/>
            </a:xfrm>
            <a:prstGeom prst="line">
              <a:avLst/>
            </a:prstGeom>
            <a:ln w="762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7" name="直接连接符 5165"/>
            <p:cNvSpPr/>
            <p:nvPr/>
          </p:nvSpPr>
          <p:spPr>
            <a:xfrm flipV="1">
              <a:off x="4329" y="376"/>
              <a:ext cx="896" cy="5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8" name="直接连接符 5166"/>
            <p:cNvSpPr/>
            <p:nvPr/>
          </p:nvSpPr>
          <p:spPr>
            <a:xfrm flipV="1">
              <a:off x="4314" y="208"/>
              <a:ext cx="896" cy="544"/>
            </a:xfrm>
            <a:prstGeom prst="line">
              <a:avLst/>
            </a:prstGeom>
            <a:ln w="76200" cap="flat" cmpd="sng">
              <a:solidFill>
                <a:srgbClr val="220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799" name="直接连接符 5167"/>
            <p:cNvSpPr/>
            <p:nvPr/>
          </p:nvSpPr>
          <p:spPr>
            <a:xfrm flipV="1">
              <a:off x="4323" y="322"/>
              <a:ext cx="896" cy="544"/>
            </a:xfrm>
            <a:prstGeom prst="line">
              <a:avLst/>
            </a:prstGeom>
            <a:ln w="76200" cap="flat" cmpd="sng">
              <a:solidFill>
                <a:srgbClr val="220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0" name="直接连接符 5168"/>
            <p:cNvSpPr/>
            <p:nvPr/>
          </p:nvSpPr>
          <p:spPr>
            <a:xfrm flipV="1">
              <a:off x="4320" y="1798"/>
              <a:ext cx="896" cy="544"/>
            </a:xfrm>
            <a:prstGeom prst="line">
              <a:avLst/>
            </a:prstGeom>
            <a:ln w="76200" cap="flat" cmpd="sng">
              <a:solidFill>
                <a:srgbClr val="29292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1" name="直接连接符 5169"/>
            <p:cNvSpPr/>
            <p:nvPr/>
          </p:nvSpPr>
          <p:spPr>
            <a:xfrm flipV="1">
              <a:off x="4318" y="1323"/>
              <a:ext cx="896" cy="544"/>
            </a:xfrm>
            <a:prstGeom prst="line">
              <a:avLst/>
            </a:prstGeom>
            <a:ln w="76200" cap="flat" cmpd="sng">
              <a:solidFill>
                <a:srgbClr val="9E1E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2" name="直接连接符 5170"/>
            <p:cNvSpPr/>
            <p:nvPr/>
          </p:nvSpPr>
          <p:spPr>
            <a:xfrm flipV="1">
              <a:off x="4326" y="1528"/>
              <a:ext cx="896" cy="544"/>
            </a:xfrm>
            <a:prstGeom prst="line">
              <a:avLst/>
            </a:prstGeom>
            <a:ln w="76200" cap="flat" cmpd="sng">
              <a:solidFill>
                <a:srgbClr val="8018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3" name="直接连接符 5171"/>
            <p:cNvSpPr/>
            <p:nvPr/>
          </p:nvSpPr>
          <p:spPr>
            <a:xfrm flipV="1">
              <a:off x="4298" y="1819"/>
              <a:ext cx="896" cy="544"/>
            </a:xfrm>
            <a:prstGeom prst="line">
              <a:avLst/>
            </a:prstGeom>
            <a:ln w="76200" cap="flat" cmpd="sng">
              <a:solidFill>
                <a:srgbClr val="220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4" name="直接连接符 5172"/>
            <p:cNvSpPr/>
            <p:nvPr/>
          </p:nvSpPr>
          <p:spPr>
            <a:xfrm flipV="1">
              <a:off x="4323" y="1684"/>
              <a:ext cx="896" cy="544"/>
            </a:xfrm>
            <a:prstGeom prst="line">
              <a:avLst/>
            </a:prstGeom>
            <a:ln w="76200" cap="flat" cmpd="sng">
              <a:solidFill>
                <a:srgbClr val="220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5" name="直接连接符 5173"/>
            <p:cNvSpPr/>
            <p:nvPr/>
          </p:nvSpPr>
          <p:spPr>
            <a:xfrm>
              <a:off x="4304" y="713"/>
              <a:ext cx="0" cy="1655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6" name="直接连接符 5174"/>
            <p:cNvSpPr/>
            <p:nvPr/>
          </p:nvSpPr>
          <p:spPr>
            <a:xfrm flipV="1">
              <a:off x="4288" y="160"/>
              <a:ext cx="912" cy="560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7" name="直接连接符 5175"/>
            <p:cNvSpPr/>
            <p:nvPr/>
          </p:nvSpPr>
          <p:spPr>
            <a:xfrm>
              <a:off x="5216" y="160"/>
              <a:ext cx="0" cy="1752"/>
            </a:xfrm>
            <a:prstGeom prst="line">
              <a:avLst/>
            </a:prstGeom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8" name="直接连接符 5176"/>
            <p:cNvSpPr/>
            <p:nvPr/>
          </p:nvSpPr>
          <p:spPr>
            <a:xfrm>
              <a:off x="5144" y="152"/>
              <a:ext cx="104" cy="48"/>
            </a:xfrm>
            <a:prstGeom prst="line">
              <a:avLst/>
            </a:prstGeom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09" name="直接连接符 5177"/>
            <p:cNvSpPr/>
            <p:nvPr/>
          </p:nvSpPr>
          <p:spPr>
            <a:xfrm>
              <a:off x="2480" y="1296"/>
              <a:ext cx="648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Dot"/>
              <a:round/>
              <a:headEnd type="none" w="med" len="med"/>
              <a:tailEnd type="none" w="med" len="med"/>
            </a:ln>
          </p:spPr>
        </p:sp>
        <p:sp>
          <p:nvSpPr>
            <p:cNvPr id="74810" name="直接连接符 5178"/>
            <p:cNvSpPr/>
            <p:nvPr/>
          </p:nvSpPr>
          <p:spPr>
            <a:xfrm>
              <a:off x="384" y="1296"/>
              <a:ext cx="808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811" name="直接连接符 5179"/>
            <p:cNvSpPr/>
            <p:nvPr/>
          </p:nvSpPr>
          <p:spPr>
            <a:xfrm flipV="1">
              <a:off x="1736" y="1296"/>
              <a:ext cx="26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Dot"/>
              <a:round/>
              <a:headEnd type="none" w="med" len="med"/>
              <a:tailEnd type="none" w="med" len="med"/>
            </a:ln>
          </p:spPr>
        </p:sp>
        <p:sp>
          <p:nvSpPr>
            <p:cNvPr id="74812" name="直接连接符 5180"/>
            <p:cNvSpPr/>
            <p:nvPr/>
          </p:nvSpPr>
          <p:spPr>
            <a:xfrm flipV="1">
              <a:off x="4800" y="1288"/>
              <a:ext cx="696" cy="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Dot"/>
              <a:round/>
              <a:headEnd type="none" w="med" len="med"/>
              <a:tailEnd type="none" w="med" len="med"/>
            </a:ln>
          </p:spPr>
        </p:sp>
        <p:sp>
          <p:nvSpPr>
            <p:cNvPr id="74813" name="直接连接符 5181"/>
            <p:cNvSpPr/>
            <p:nvPr/>
          </p:nvSpPr>
          <p:spPr>
            <a:xfrm>
              <a:off x="3648" y="1288"/>
              <a:ext cx="632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Dot"/>
              <a:round/>
              <a:headEnd type="none" w="med" len="med"/>
              <a:tailEnd type="none" w="med" len="med"/>
            </a:ln>
          </p:spPr>
        </p:sp>
        <p:sp>
          <p:nvSpPr>
            <p:cNvPr id="5183" name="矩形 5182"/>
            <p:cNvSpPr/>
            <p:nvPr/>
          </p:nvSpPr>
          <p:spPr>
            <a:xfrm>
              <a:off x="384" y="912"/>
              <a:ext cx="164" cy="2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40000"/>
            </a:bodyPr>
            <a:p>
              <a:pPr algn="ctr" fontAlgn="base"/>
              <a:r>
                <a:rPr lang="zh-CN" altLang="en-US" sz="3600" b="1" i="1" strike="noStrike" noProof="1">
                  <a:ln w="9525" cap="flat" cmpd="sng">
                    <a:solidFill>
                      <a:srgbClr val="FF33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</a:t>
              </a:r>
              <a:endParaRPr lang="zh-CN" altLang="en-US" sz="3600" b="1" i="1" strike="noStrike" noProof="1">
                <a:ln w="9525" cap="flat" cmpd="sng">
                  <a:solidFill>
                    <a:srgbClr val="FF33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33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815" name="直接连接符 5183"/>
            <p:cNvSpPr/>
            <p:nvPr/>
          </p:nvSpPr>
          <p:spPr>
            <a:xfrm flipH="1" flipV="1">
              <a:off x="3964" y="1408"/>
              <a:ext cx="8" cy="78"/>
            </a:xfrm>
            <a:prstGeom prst="line">
              <a:avLst/>
            </a:prstGeom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85" name="矩形 5184"/>
            <p:cNvSpPr/>
            <p:nvPr/>
          </p:nvSpPr>
          <p:spPr>
            <a:xfrm>
              <a:off x="5241" y="472"/>
              <a:ext cx="248" cy="2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40000"/>
            </a:bodyPr>
            <a:p>
              <a:pPr algn="ctr" fontAlgn="base"/>
              <a:r>
                <a:rPr lang="zh-CN" altLang="en-US" sz="3600" b="1" i="1" strike="noStrike" noProof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P</a:t>
              </a:r>
              <a:endParaRPr lang="zh-CN" altLang="en-US" sz="3600" b="1" i="1" strike="noStrike" noProof="1"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74817" name="组合 5185"/>
            <p:cNvGrpSpPr/>
            <p:nvPr/>
          </p:nvGrpSpPr>
          <p:grpSpPr>
            <a:xfrm>
              <a:off x="1392" y="102"/>
              <a:ext cx="302" cy="225"/>
              <a:chOff x="0" y="0"/>
              <a:chExt cx="302" cy="225"/>
            </a:xfrm>
          </p:grpSpPr>
          <p:sp>
            <p:nvSpPr>
              <p:cNvPr id="5187" name="矩形 5186"/>
              <p:cNvSpPr/>
              <p:nvPr/>
            </p:nvSpPr>
            <p:spPr>
              <a:xfrm>
                <a:off x="0" y="0"/>
                <a:ext cx="19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 fontScale="40000"/>
              </a:bodyPr>
              <a:p>
                <a:pPr algn="ctr" fontAlgn="base"/>
                <a:r>
                  <a:rPr lang="zh-CN" altLang="en-US" sz="3600" b="1" i="1" strike="noStrike" noProof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rPr>
                  <a:t>L</a:t>
                </a:r>
                <a:endParaRPr lang="zh-CN" altLang="en-US" sz="3600" b="1" i="1" strike="noStrike" noProof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4819" name="矩形 5187"/>
              <p:cNvSpPr/>
              <p:nvPr/>
            </p:nvSpPr>
            <p:spPr>
              <a:xfrm>
                <a:off x="231" y="97"/>
                <a:ext cx="71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3600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zh-CN" altLang="en-US" sz="3600"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89" name="矩形 5188"/>
            <p:cNvSpPr/>
            <p:nvPr/>
          </p:nvSpPr>
          <p:spPr>
            <a:xfrm>
              <a:off x="2319" y="962"/>
              <a:ext cx="161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30000"/>
            </a:bodyPr>
            <a:p>
              <a:pPr algn="ctr" fontAlgn="base"/>
              <a:r>
                <a:rPr lang="en-US" altLang="zh-CN" sz="3600" i="1" strike="noStrike" noProof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effectLst>
                    <a:outerShdw dist="53882" dir="2699999" algn="ctr" rotWithShape="0">
                      <a:schemeClr val="bg1"/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a</a:t>
              </a:r>
              <a:endParaRPr lang="en-US" altLang="zh-CN" sz="3600" i="1" strike="noStrike" noProof="1"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dist="53882" dir="2699999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74821" name="组合 5189"/>
            <p:cNvGrpSpPr/>
            <p:nvPr/>
          </p:nvGrpSpPr>
          <p:grpSpPr>
            <a:xfrm>
              <a:off x="3400" y="150"/>
              <a:ext cx="308" cy="220"/>
              <a:chOff x="0" y="0"/>
              <a:chExt cx="308" cy="220"/>
            </a:xfrm>
          </p:grpSpPr>
          <p:sp>
            <p:nvSpPr>
              <p:cNvPr id="74822" name="矩形 5190"/>
              <p:cNvSpPr/>
              <p:nvPr/>
            </p:nvSpPr>
            <p:spPr>
              <a:xfrm>
                <a:off x="229" y="81"/>
                <a:ext cx="79" cy="1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3600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lang="zh-CN" altLang="en-US" sz="3600"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92" name="矩形 5191"/>
              <p:cNvSpPr/>
              <p:nvPr/>
            </p:nvSpPr>
            <p:spPr>
              <a:xfrm>
                <a:off x="0" y="0"/>
                <a:ext cx="19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 fontScale="40000"/>
              </a:bodyPr>
              <a:p>
                <a:pPr algn="ctr" fontAlgn="base"/>
                <a:r>
                  <a:rPr lang="zh-CN" altLang="en-US" sz="3600" b="1" i="1" strike="noStrike" noProof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rPr>
                  <a:t>L</a:t>
                </a:r>
                <a:endParaRPr lang="zh-CN" altLang="en-US" sz="3600" b="1" i="1" strike="noStrike" noProof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74824" name="直接连接符 5192"/>
            <p:cNvSpPr/>
            <p:nvPr/>
          </p:nvSpPr>
          <p:spPr>
            <a:xfrm flipH="1">
              <a:off x="2264" y="1072"/>
              <a:ext cx="0" cy="3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chemeClr val="bg1"/>
              </a:outerShdw>
            </a:effectLst>
          </p:spPr>
        </p:sp>
        <p:sp>
          <p:nvSpPr>
            <p:cNvPr id="74825" name="直接连接符 5193"/>
            <p:cNvSpPr/>
            <p:nvPr/>
          </p:nvSpPr>
          <p:spPr>
            <a:xfrm flipH="1" flipV="1">
              <a:off x="2264" y="1488"/>
              <a:ext cx="0" cy="3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dist="35921" dir="2699999" algn="ctr" rotWithShape="0">
                <a:schemeClr val="bg1"/>
              </a:outerShdw>
            </a:effectLst>
          </p:spPr>
        </p:sp>
        <p:sp>
          <p:nvSpPr>
            <p:cNvPr id="74826" name="直接连接符 5194"/>
            <p:cNvSpPr/>
            <p:nvPr/>
          </p:nvSpPr>
          <p:spPr>
            <a:xfrm flipV="1">
              <a:off x="400" y="752"/>
              <a:ext cx="888" cy="53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sp>
        <p:sp>
          <p:nvSpPr>
            <p:cNvPr id="74827" name="直接连接符 5195"/>
            <p:cNvSpPr/>
            <p:nvPr/>
          </p:nvSpPr>
          <p:spPr>
            <a:xfrm flipV="1">
              <a:off x="392" y="1056"/>
              <a:ext cx="832" cy="23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sp>
        <p:sp>
          <p:nvSpPr>
            <p:cNvPr id="74828" name="直接连接符 5196"/>
            <p:cNvSpPr/>
            <p:nvPr/>
          </p:nvSpPr>
          <p:spPr>
            <a:xfrm>
              <a:off x="392" y="1296"/>
              <a:ext cx="80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sp>
        <p:sp>
          <p:nvSpPr>
            <p:cNvPr id="74829" name="直接连接符 5197"/>
            <p:cNvSpPr/>
            <p:nvPr/>
          </p:nvSpPr>
          <p:spPr>
            <a:xfrm>
              <a:off x="392" y="1296"/>
              <a:ext cx="808" cy="27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sp>
        <p:sp>
          <p:nvSpPr>
            <p:cNvPr id="74830" name="直接连接符 5198"/>
            <p:cNvSpPr/>
            <p:nvPr/>
          </p:nvSpPr>
          <p:spPr>
            <a:xfrm>
              <a:off x="384" y="1296"/>
              <a:ext cx="920" cy="60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sp>
        <p:sp>
          <p:nvSpPr>
            <p:cNvPr id="74831" name="椭圆 5199"/>
            <p:cNvSpPr/>
            <p:nvPr/>
          </p:nvSpPr>
          <p:spPr>
            <a:xfrm>
              <a:off x="368" y="1264"/>
              <a:ext cx="64" cy="72"/>
            </a:xfrm>
            <a:prstGeom prst="ellipse">
              <a:avLst/>
            </a:prstGeom>
            <a:gradFill rotWithShape="1">
              <a:gsLst>
                <a:gs pos="0">
                  <a:srgbClr val="76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4832" name="组合 5200"/>
            <p:cNvGrpSpPr/>
            <p:nvPr/>
          </p:nvGrpSpPr>
          <p:grpSpPr>
            <a:xfrm>
              <a:off x="409" y="2312"/>
              <a:ext cx="1200" cy="456"/>
              <a:chOff x="0" y="0"/>
              <a:chExt cx="1200" cy="456"/>
            </a:xfrm>
          </p:grpSpPr>
          <p:grpSp>
            <p:nvGrpSpPr>
              <p:cNvPr id="74833" name="组合 5201"/>
              <p:cNvGrpSpPr/>
              <p:nvPr/>
            </p:nvGrpSpPr>
            <p:grpSpPr>
              <a:xfrm>
                <a:off x="511" y="117"/>
                <a:ext cx="223" cy="290"/>
                <a:chOff x="0" y="0"/>
                <a:chExt cx="223" cy="290"/>
              </a:xfrm>
            </p:grpSpPr>
            <p:sp>
              <p:nvSpPr>
                <p:cNvPr id="5203" name="矩形 5202"/>
                <p:cNvSpPr/>
                <p:nvPr/>
              </p:nvSpPr>
              <p:spPr>
                <a:xfrm>
                  <a:off x="0" y="0"/>
                  <a:ext cx="212" cy="27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 fontScale="60000"/>
                </a:bodyPr>
                <a:p>
                  <a:pPr algn="ctr" fontAlgn="base"/>
                  <a:r>
                    <a:rPr lang="zh-CN" altLang="en-US" sz="3600" b="1" i="1" strike="noStrike" noProof="1">
                      <a:ln w="952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rPr>
                    <a:t>f</a:t>
                  </a:r>
                  <a:endParaRPr lang="zh-CN" altLang="en-US" sz="3600" b="1" i="1" strike="noStrike" noProof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835" name="矩形 5203"/>
                <p:cNvSpPr/>
                <p:nvPr/>
              </p:nvSpPr>
              <p:spPr>
                <a:xfrm>
                  <a:off x="152" y="162"/>
                  <a:ext cx="71" cy="12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>
                      <a:ln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1</a:t>
                  </a:r>
                  <a:endParaRPr lang="zh-CN" altLang="en-US" sz="3600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4836" name="直接连接符 5204"/>
              <p:cNvSpPr/>
              <p:nvPr/>
            </p:nvSpPr>
            <p:spPr>
              <a:xfrm>
                <a:off x="1200" y="0"/>
                <a:ext cx="0" cy="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837" name="直接连接符 5205"/>
              <p:cNvSpPr/>
              <p:nvPr/>
            </p:nvSpPr>
            <p:spPr>
              <a:xfrm>
                <a:off x="8" y="16"/>
                <a:ext cx="0" cy="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838" name="直接连接符 5206"/>
              <p:cNvSpPr/>
              <p:nvPr/>
            </p:nvSpPr>
            <p:spPr>
              <a:xfrm>
                <a:off x="816" y="272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sp>
          <p:sp>
            <p:nvSpPr>
              <p:cNvPr id="74839" name="直接连接符 5207"/>
              <p:cNvSpPr/>
              <p:nvPr/>
            </p:nvSpPr>
            <p:spPr>
              <a:xfrm flipH="1">
                <a:off x="0" y="264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sp>
        </p:grpSp>
        <p:grpSp>
          <p:nvGrpSpPr>
            <p:cNvPr id="74840" name="组合 5208"/>
            <p:cNvGrpSpPr/>
            <p:nvPr/>
          </p:nvGrpSpPr>
          <p:grpSpPr>
            <a:xfrm>
              <a:off x="3531" y="2327"/>
              <a:ext cx="1336" cy="448"/>
              <a:chOff x="0" y="0"/>
              <a:chExt cx="1336" cy="448"/>
            </a:xfrm>
          </p:grpSpPr>
          <p:grpSp>
            <p:nvGrpSpPr>
              <p:cNvPr id="74841" name="组合 5209"/>
              <p:cNvGrpSpPr/>
              <p:nvPr/>
            </p:nvGrpSpPr>
            <p:grpSpPr>
              <a:xfrm>
                <a:off x="519" y="125"/>
                <a:ext cx="237" cy="290"/>
                <a:chOff x="0" y="0"/>
                <a:chExt cx="237" cy="290"/>
              </a:xfrm>
            </p:grpSpPr>
            <p:sp>
              <p:nvSpPr>
                <p:cNvPr id="5211" name="矩形 5210"/>
                <p:cNvSpPr/>
                <p:nvPr/>
              </p:nvSpPr>
              <p:spPr>
                <a:xfrm>
                  <a:off x="0" y="0"/>
                  <a:ext cx="212" cy="27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 fontScale="60000"/>
                </a:bodyPr>
                <a:p>
                  <a:pPr algn="ctr" fontAlgn="base"/>
                  <a:r>
                    <a:rPr lang="zh-CN" altLang="en-US" sz="3600" b="1" i="1" strike="noStrike" noProof="1">
                      <a:ln w="952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rPr>
                    <a:t>f</a:t>
                  </a:r>
                  <a:endParaRPr lang="zh-CN" altLang="en-US" sz="3600" b="1" i="1" strike="noStrike" noProof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843" name="矩形 5211"/>
                <p:cNvSpPr/>
                <p:nvPr/>
              </p:nvSpPr>
              <p:spPr>
                <a:xfrm>
                  <a:off x="158" y="154"/>
                  <a:ext cx="79" cy="13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>
                      <a:ln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endParaRPr lang="zh-CN" altLang="en-US" sz="3600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4844" name="直接连接符 5212"/>
              <p:cNvSpPr/>
              <p:nvPr/>
            </p:nvSpPr>
            <p:spPr>
              <a:xfrm>
                <a:off x="8" y="0"/>
                <a:ext cx="0" cy="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845" name="直接连接符 5213"/>
              <p:cNvSpPr/>
              <p:nvPr/>
            </p:nvSpPr>
            <p:spPr>
              <a:xfrm>
                <a:off x="1304" y="8"/>
                <a:ext cx="0" cy="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846" name="直接连接符 5214"/>
              <p:cNvSpPr/>
              <p:nvPr/>
            </p:nvSpPr>
            <p:spPr>
              <a:xfrm flipH="1">
                <a:off x="0" y="25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sp>
          <p:sp>
            <p:nvSpPr>
              <p:cNvPr id="74847" name="直接连接符 5215"/>
              <p:cNvSpPr/>
              <p:nvPr/>
            </p:nvSpPr>
            <p:spPr>
              <a:xfrm>
                <a:off x="952" y="25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sp>
        </p:grpSp>
        <p:sp>
          <p:nvSpPr>
            <p:cNvPr id="74848" name="直接连接符 5216"/>
            <p:cNvSpPr/>
            <p:nvPr/>
          </p:nvSpPr>
          <p:spPr>
            <a:xfrm flipV="1">
              <a:off x="0" y="0"/>
              <a:ext cx="5760" cy="0"/>
            </a:xfrm>
            <a:prstGeom prst="line">
              <a:avLst/>
            </a:prstGeom>
            <a:ln w="9525">
              <a:noFill/>
            </a:ln>
          </p:spPr>
        </p:sp>
        <p:sp>
          <p:nvSpPr>
            <p:cNvPr id="74849" name="直接连接符 5217"/>
            <p:cNvSpPr/>
            <p:nvPr/>
          </p:nvSpPr>
          <p:spPr>
            <a:xfrm flipV="1">
              <a:off x="0" y="3004"/>
              <a:ext cx="5760" cy="0"/>
            </a:xfrm>
            <a:prstGeom prst="line">
              <a:avLst/>
            </a:prstGeom>
            <a:ln w="9525">
              <a:noFill/>
            </a:ln>
          </p:spPr>
        </p:sp>
      </p:grpSp>
      <p:sp>
        <p:nvSpPr>
          <p:cNvPr id="5219" name="矩形 5218"/>
          <p:cNvSpPr/>
          <p:nvPr/>
        </p:nvSpPr>
        <p:spPr>
          <a:xfrm>
            <a:off x="287338" y="1004888"/>
            <a:ext cx="4210050" cy="646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base">
              <a:buClrTx/>
            </a:pPr>
            <a:r>
              <a:rPr lang="zh-CN" sz="3600" strike="noStrike" noProof="1" dirty="0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一、实验装置</a:t>
            </a:r>
            <a:endParaRPr lang="zh-CN" sz="3600" strike="noStrike" noProof="1" dirty="0"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4851" name="Text Box 2"/>
          <p:cNvSpPr txBox="1"/>
          <p:nvPr/>
        </p:nvSpPr>
        <p:spPr>
          <a:xfrm>
            <a:off x="1133475" y="196850"/>
            <a:ext cx="5572125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§15.2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单缝夫琅禾费衍射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6" name="组合 6145"/>
          <p:cNvGrpSpPr/>
          <p:nvPr/>
        </p:nvGrpSpPr>
        <p:grpSpPr>
          <a:xfrm>
            <a:off x="1223963" y="3333750"/>
            <a:ext cx="7239000" cy="457200"/>
            <a:chOff x="0" y="0"/>
            <a:chExt cx="4560" cy="288"/>
          </a:xfrm>
        </p:grpSpPr>
        <p:sp>
          <p:nvSpPr>
            <p:cNvPr id="75778" name="直接连接符 6146"/>
            <p:cNvSpPr/>
            <p:nvPr/>
          </p:nvSpPr>
          <p:spPr>
            <a:xfrm>
              <a:off x="0" y="0"/>
              <a:ext cx="45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5779" name="对象 6147"/>
            <p:cNvGraphicFramePr>
              <a:graphicFrameLocks noChangeAspect="1"/>
            </p:cNvGraphicFramePr>
            <p:nvPr/>
          </p:nvGraphicFramePr>
          <p:xfrm>
            <a:off x="4215" y="0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" name="" r:id="rId1" imgW="165100" imgH="190500" progId="Equation.3">
                    <p:embed/>
                  </p:oleObj>
                </mc:Choice>
                <mc:Fallback>
                  <p:oleObj name="" r:id="rId1" imgW="165100" imgH="190500" progId="Equation.3">
                    <p:embed/>
                    <p:pic>
                      <p:nvPicPr>
                        <p:cNvPr id="0" name="图片 33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15" y="0"/>
                          <a:ext cx="249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49" name="组合 6148"/>
          <p:cNvGrpSpPr/>
          <p:nvPr/>
        </p:nvGrpSpPr>
        <p:grpSpPr>
          <a:xfrm>
            <a:off x="3060700" y="2062163"/>
            <a:ext cx="4760913" cy="1871662"/>
            <a:chOff x="0" y="0"/>
            <a:chExt cx="2988" cy="1169"/>
          </a:xfrm>
        </p:grpSpPr>
        <p:sp>
          <p:nvSpPr>
            <p:cNvPr id="75781" name="直接连接符 6149"/>
            <p:cNvSpPr/>
            <p:nvPr/>
          </p:nvSpPr>
          <p:spPr>
            <a:xfrm flipV="1">
              <a:off x="0" y="0"/>
              <a:ext cx="1420" cy="390"/>
            </a:xfrm>
            <a:prstGeom prst="line">
              <a:avLst/>
            </a:prstGeom>
            <a:ln w="28575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2" name="直接连接符 6150"/>
            <p:cNvSpPr/>
            <p:nvPr/>
          </p:nvSpPr>
          <p:spPr>
            <a:xfrm flipV="1">
              <a:off x="0" y="195"/>
              <a:ext cx="1420" cy="390"/>
            </a:xfrm>
            <a:prstGeom prst="line">
              <a:avLst/>
            </a:prstGeom>
            <a:ln w="28575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3" name="直接连接符 6151"/>
            <p:cNvSpPr/>
            <p:nvPr/>
          </p:nvSpPr>
          <p:spPr>
            <a:xfrm flipV="1">
              <a:off x="0" y="390"/>
              <a:ext cx="1420" cy="389"/>
            </a:xfrm>
            <a:prstGeom prst="line">
              <a:avLst/>
            </a:prstGeom>
            <a:ln w="28575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4" name="直接连接符 6152"/>
            <p:cNvSpPr/>
            <p:nvPr/>
          </p:nvSpPr>
          <p:spPr>
            <a:xfrm flipV="1">
              <a:off x="0" y="585"/>
              <a:ext cx="1420" cy="389"/>
            </a:xfrm>
            <a:prstGeom prst="line">
              <a:avLst/>
            </a:prstGeom>
            <a:ln w="28575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5" name="直接连接符 6153"/>
            <p:cNvSpPr/>
            <p:nvPr/>
          </p:nvSpPr>
          <p:spPr>
            <a:xfrm flipV="1">
              <a:off x="0" y="390"/>
              <a:ext cx="2953" cy="779"/>
            </a:xfrm>
            <a:prstGeom prst="line">
              <a:avLst/>
            </a:prstGeom>
            <a:ln w="28575" cap="flat" cmpd="sng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786" name="组合 6154"/>
            <p:cNvGrpSpPr/>
            <p:nvPr/>
          </p:nvGrpSpPr>
          <p:grpSpPr>
            <a:xfrm>
              <a:off x="1420" y="0"/>
              <a:ext cx="1568" cy="585"/>
              <a:chOff x="0" y="0"/>
              <a:chExt cx="1533" cy="585"/>
            </a:xfrm>
          </p:grpSpPr>
          <p:sp>
            <p:nvSpPr>
              <p:cNvPr id="75787" name="直接连接符 6155"/>
              <p:cNvSpPr/>
              <p:nvPr/>
            </p:nvSpPr>
            <p:spPr>
              <a:xfrm flipV="1">
                <a:off x="0" y="390"/>
                <a:ext cx="1533" cy="195"/>
              </a:xfrm>
              <a:prstGeom prst="line">
                <a:avLst/>
              </a:prstGeom>
              <a:ln w="28575" cap="flat" cmpd="sng">
                <a:solidFill>
                  <a:srgbClr val="CC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788" name="直接连接符 6156"/>
              <p:cNvSpPr/>
              <p:nvPr/>
            </p:nvSpPr>
            <p:spPr>
              <a:xfrm>
                <a:off x="0" y="390"/>
                <a:ext cx="1533" cy="0"/>
              </a:xfrm>
              <a:prstGeom prst="line">
                <a:avLst/>
              </a:prstGeom>
              <a:ln w="28575" cap="flat" cmpd="sng">
                <a:solidFill>
                  <a:srgbClr val="CC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789" name="直接连接符 6157"/>
              <p:cNvSpPr/>
              <p:nvPr/>
            </p:nvSpPr>
            <p:spPr>
              <a:xfrm>
                <a:off x="0" y="195"/>
                <a:ext cx="1533" cy="195"/>
              </a:xfrm>
              <a:prstGeom prst="line">
                <a:avLst/>
              </a:prstGeom>
              <a:ln w="28575" cap="flat" cmpd="sng">
                <a:solidFill>
                  <a:srgbClr val="CC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790" name="直接连接符 6158"/>
              <p:cNvSpPr/>
              <p:nvPr/>
            </p:nvSpPr>
            <p:spPr>
              <a:xfrm>
                <a:off x="0" y="0"/>
                <a:ext cx="1533" cy="390"/>
              </a:xfrm>
              <a:prstGeom prst="line">
                <a:avLst/>
              </a:prstGeom>
              <a:ln w="28575" cap="flat" cmpd="sng">
                <a:solidFill>
                  <a:srgbClr val="CC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160" name="组合 6159"/>
          <p:cNvGrpSpPr/>
          <p:nvPr/>
        </p:nvGrpSpPr>
        <p:grpSpPr>
          <a:xfrm>
            <a:off x="1604963" y="5086350"/>
            <a:ext cx="6781800" cy="534988"/>
            <a:chOff x="0" y="0"/>
            <a:chExt cx="4272" cy="337"/>
          </a:xfrm>
        </p:grpSpPr>
        <p:sp>
          <p:nvSpPr>
            <p:cNvPr id="75792" name="矩形 6160"/>
            <p:cNvSpPr/>
            <p:nvPr/>
          </p:nvSpPr>
          <p:spPr>
            <a:xfrm>
              <a:off x="0" y="0"/>
              <a:ext cx="4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dirty="0">
                  <a:solidFill>
                    <a:srgbClr val="00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zh-CN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衍射角</a:t>
              </a:r>
              <a:r>
                <a:rPr lang="zh-CN" altLang="zh-CN" dirty="0">
                  <a:solidFill>
                    <a:srgbClr val="00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  ：向上为正，向下为负。）</a:t>
              </a:r>
              <a:endParaRPr lang="zh-CN" altLang="zh-CN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75793" name="对象 6161"/>
            <p:cNvGraphicFramePr>
              <a:graphicFrameLocks noChangeAspect="1"/>
            </p:cNvGraphicFramePr>
            <p:nvPr/>
          </p:nvGraphicFramePr>
          <p:xfrm>
            <a:off x="965" y="17"/>
            <a:ext cx="27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5" name="" r:id="rId3" imgW="139700" imgH="165100" progId="Equation.3">
                    <p:embed/>
                  </p:oleObj>
                </mc:Choice>
                <mc:Fallback>
                  <p:oleObj name="" r:id="rId3" imgW="139700" imgH="165100" progId="Equation.3">
                    <p:embed/>
                    <p:pic>
                      <p:nvPicPr>
                        <p:cNvPr id="0" name="图片 33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5" y="17"/>
                          <a:ext cx="27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63" name="组合 6162"/>
          <p:cNvGrpSpPr/>
          <p:nvPr/>
        </p:nvGrpSpPr>
        <p:grpSpPr>
          <a:xfrm>
            <a:off x="2354263" y="2722563"/>
            <a:ext cx="334962" cy="1228725"/>
            <a:chOff x="1" y="0"/>
            <a:chExt cx="211" cy="774"/>
          </a:xfrm>
        </p:grpSpPr>
        <p:sp>
          <p:nvSpPr>
            <p:cNvPr id="75795" name="未知"/>
            <p:cNvSpPr/>
            <p:nvPr/>
          </p:nvSpPr>
          <p:spPr>
            <a:xfrm>
              <a:off x="1" y="0"/>
              <a:ext cx="2" cy="774"/>
            </a:xfrm>
            <a:custGeom>
              <a:avLst/>
              <a:gdLst/>
              <a:ahLst/>
              <a:cxnLst/>
              <a:pathLst>
                <a:path w="2" h="774">
                  <a:moveTo>
                    <a:pt x="2" y="0"/>
                  </a:moveTo>
                  <a:lnTo>
                    <a:pt x="0" y="774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stealth" w="med" len="lg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75796" name="对象 6164"/>
            <p:cNvGraphicFramePr>
              <a:graphicFrameLocks noChangeAspect="1"/>
            </p:cNvGraphicFramePr>
            <p:nvPr/>
          </p:nvGraphicFramePr>
          <p:xfrm>
            <a:off x="28" y="281"/>
            <a:ext cx="184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6" name="" r:id="rId5" imgW="127000" imgH="139700" progId="Equation.3">
                    <p:embed/>
                  </p:oleObj>
                </mc:Choice>
                <mc:Fallback>
                  <p:oleObj name="" r:id="rId5" imgW="127000" imgH="139700" progId="Equation.3">
                    <p:embed/>
                    <p:pic>
                      <p:nvPicPr>
                        <p:cNvPr id="0" name="图片 33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" y="281"/>
                          <a:ext cx="184" cy="2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66" name="对象 6165"/>
          <p:cNvGraphicFramePr>
            <a:graphicFrameLocks noChangeAspect="1"/>
          </p:cNvGraphicFramePr>
          <p:nvPr/>
        </p:nvGraphicFramePr>
        <p:xfrm>
          <a:off x="3473450" y="6051550"/>
          <a:ext cx="31813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" r:id="rId7" imgW="1054100" imgH="203200" progId="Equation.3">
                  <p:embed/>
                </p:oleObj>
              </mc:Choice>
              <mc:Fallback>
                <p:oleObj name="" r:id="rId7" imgW="1054100" imgH="203200" progId="Equation.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73450" y="6051550"/>
                        <a:ext cx="31813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68" name="组合 6167"/>
          <p:cNvGrpSpPr/>
          <p:nvPr/>
        </p:nvGrpSpPr>
        <p:grpSpPr>
          <a:xfrm>
            <a:off x="2443163" y="2116138"/>
            <a:ext cx="1409700" cy="2730500"/>
            <a:chOff x="0" y="0"/>
            <a:chExt cx="864" cy="1720"/>
          </a:xfrm>
        </p:grpSpPr>
        <p:sp>
          <p:nvSpPr>
            <p:cNvPr id="75799" name="直接连接符 6168"/>
            <p:cNvSpPr/>
            <p:nvPr/>
          </p:nvSpPr>
          <p:spPr>
            <a:xfrm>
              <a:off x="384" y="388"/>
              <a:ext cx="480" cy="12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00" name="未知"/>
            <p:cNvSpPr/>
            <p:nvPr/>
          </p:nvSpPr>
          <p:spPr>
            <a:xfrm>
              <a:off x="432" y="1156"/>
              <a:ext cx="216" cy="564"/>
            </a:xfrm>
            <a:custGeom>
              <a:avLst/>
              <a:gdLst/>
              <a:ahLst/>
              <a:cxnLst/>
              <a:pathLst>
                <a:path w="216" h="564">
                  <a:moveTo>
                    <a:pt x="0" y="0"/>
                  </a:moveTo>
                  <a:lnTo>
                    <a:pt x="216" y="564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75801" name="对象 6170"/>
            <p:cNvGraphicFramePr>
              <a:graphicFrameLocks noChangeAspect="1"/>
            </p:cNvGraphicFramePr>
            <p:nvPr/>
          </p:nvGraphicFramePr>
          <p:xfrm>
            <a:off x="7" y="0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" name="" r:id="rId9" imgW="152400" imgH="165100" progId="Equation.3">
                    <p:embed/>
                  </p:oleObj>
                </mc:Choice>
                <mc:Fallback>
                  <p:oleObj name="" r:id="rId9" imgW="152400" imgH="165100" progId="Equation.3">
                    <p:embed/>
                    <p:pic>
                      <p:nvPicPr>
                        <p:cNvPr id="0" name="图片 33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" y="0"/>
                          <a:ext cx="359" cy="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02" name="对象 6171"/>
            <p:cNvGraphicFramePr>
              <a:graphicFrameLocks noChangeAspect="1"/>
            </p:cNvGraphicFramePr>
            <p:nvPr/>
          </p:nvGraphicFramePr>
          <p:xfrm>
            <a:off x="0" y="1152"/>
            <a:ext cx="35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" name="" r:id="rId11" imgW="152400" imgH="165100" progId="Equation.3">
                    <p:embed/>
                  </p:oleObj>
                </mc:Choice>
                <mc:Fallback>
                  <p:oleObj name="" r:id="rId11" imgW="152400" imgH="165100" progId="Equation.3">
                    <p:embed/>
                    <p:pic>
                      <p:nvPicPr>
                        <p:cNvPr id="0" name="图片 33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1152"/>
                          <a:ext cx="359" cy="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73" name="对象 6172"/>
          <p:cNvGraphicFramePr>
            <a:graphicFrameLocks noChangeAspect="1"/>
          </p:cNvGraphicFramePr>
          <p:nvPr/>
        </p:nvGraphicFramePr>
        <p:xfrm>
          <a:off x="7872413" y="2484438"/>
          <a:ext cx="457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" r:id="rId13" imgW="152400" imgH="165100" progId="Equation.3">
                  <p:embed/>
                </p:oleObj>
              </mc:Choice>
              <mc:Fallback>
                <p:oleObj name="" r:id="rId13" imgW="152400" imgH="165100" progId="Equation.3">
                  <p:embed/>
                  <p:pic>
                    <p:nvPicPr>
                      <p:cNvPr id="0" name="图片 33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72413" y="2484438"/>
                        <a:ext cx="4572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74" name="对象 6173"/>
          <p:cNvGraphicFramePr>
            <a:graphicFrameLocks noChangeAspect="1"/>
          </p:cNvGraphicFramePr>
          <p:nvPr/>
        </p:nvGraphicFramePr>
        <p:xfrm>
          <a:off x="3636963" y="3646488"/>
          <a:ext cx="5222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" r:id="rId15" imgW="152400" imgH="177800" progId="Equation.3">
                  <p:embed/>
                </p:oleObj>
              </mc:Choice>
              <mc:Fallback>
                <p:oleObj name="" r:id="rId15" imgW="152400" imgH="177800" progId="Equation.3">
                  <p:embed/>
                  <p:pic>
                    <p:nvPicPr>
                      <p:cNvPr id="0" name="图片 333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36963" y="3646488"/>
                        <a:ext cx="522287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76" name="组合 6175"/>
          <p:cNvGrpSpPr/>
          <p:nvPr/>
        </p:nvGrpSpPr>
        <p:grpSpPr>
          <a:xfrm>
            <a:off x="2824163" y="4138613"/>
            <a:ext cx="2074862" cy="677862"/>
            <a:chOff x="0" y="0"/>
            <a:chExt cx="1307" cy="427"/>
          </a:xfrm>
        </p:grpSpPr>
        <p:graphicFrame>
          <p:nvGraphicFramePr>
            <p:cNvPr id="75806" name="对象 6176"/>
            <p:cNvGraphicFramePr>
              <a:graphicFrameLocks noChangeAspect="1"/>
            </p:cNvGraphicFramePr>
            <p:nvPr/>
          </p:nvGraphicFramePr>
          <p:xfrm>
            <a:off x="757" y="178"/>
            <a:ext cx="55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2" name="" r:id="rId17" imgW="444500" imgH="203200" progId="Equation.3">
                    <p:embed/>
                  </p:oleObj>
                </mc:Choice>
                <mc:Fallback>
                  <p:oleObj name="" r:id="rId17" imgW="444500" imgH="203200" progId="Equation.3">
                    <p:embed/>
                    <p:pic>
                      <p:nvPicPr>
                        <p:cNvPr id="0" name="图片 333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57" y="178"/>
                          <a:ext cx="550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07" name="直接连接符 6177"/>
            <p:cNvSpPr/>
            <p:nvPr/>
          </p:nvSpPr>
          <p:spPr>
            <a:xfrm flipV="1">
              <a:off x="0" y="218"/>
              <a:ext cx="336" cy="14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75808" name="直接连接符 6178"/>
            <p:cNvSpPr/>
            <p:nvPr/>
          </p:nvSpPr>
          <p:spPr>
            <a:xfrm rot="-10800000" flipV="1">
              <a:off x="539" y="0"/>
              <a:ext cx="336" cy="14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</p:grpSp>
      <p:sp>
        <p:nvSpPr>
          <p:cNvPr id="6180" name="直接连接符 6179"/>
          <p:cNvSpPr/>
          <p:nvPr/>
        </p:nvSpPr>
        <p:spPr>
          <a:xfrm>
            <a:off x="3060700" y="2709863"/>
            <a:ext cx="0" cy="12954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181" name="组合 6180"/>
          <p:cNvGrpSpPr/>
          <p:nvPr/>
        </p:nvGrpSpPr>
        <p:grpSpPr>
          <a:xfrm>
            <a:off x="1547813" y="2709863"/>
            <a:ext cx="1546225" cy="1223962"/>
            <a:chOff x="0" y="0"/>
            <a:chExt cx="838" cy="647"/>
          </a:xfrm>
        </p:grpSpPr>
        <p:sp>
          <p:nvSpPr>
            <p:cNvPr id="75811" name="直接连接符 6181"/>
            <p:cNvSpPr/>
            <p:nvPr/>
          </p:nvSpPr>
          <p:spPr>
            <a:xfrm flipV="1">
              <a:off x="18" y="0"/>
              <a:ext cx="802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2" name="直接连接符 6182"/>
            <p:cNvSpPr/>
            <p:nvPr/>
          </p:nvSpPr>
          <p:spPr>
            <a:xfrm flipV="1">
              <a:off x="0" y="162"/>
              <a:ext cx="83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3" name="直接连接符 6183"/>
            <p:cNvSpPr/>
            <p:nvPr/>
          </p:nvSpPr>
          <p:spPr>
            <a:xfrm>
              <a:off x="0" y="324"/>
              <a:ext cx="83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4" name="直接连接符 6184"/>
            <p:cNvSpPr/>
            <p:nvPr/>
          </p:nvSpPr>
          <p:spPr>
            <a:xfrm flipV="1">
              <a:off x="0" y="485"/>
              <a:ext cx="83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5" name="直接连接符 6185"/>
            <p:cNvSpPr/>
            <p:nvPr/>
          </p:nvSpPr>
          <p:spPr>
            <a:xfrm>
              <a:off x="18" y="647"/>
              <a:ext cx="820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6" name="直接连接符 6186"/>
            <p:cNvSpPr/>
            <p:nvPr/>
          </p:nvSpPr>
          <p:spPr>
            <a:xfrm flipH="1">
              <a:off x="203" y="0"/>
              <a:ext cx="146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stealth" w="lg" len="lg"/>
              <a:tailEnd type="none" w="med" len="med"/>
            </a:ln>
          </p:spPr>
        </p:sp>
        <p:sp>
          <p:nvSpPr>
            <p:cNvPr id="75817" name="直接连接符 6187"/>
            <p:cNvSpPr/>
            <p:nvPr/>
          </p:nvSpPr>
          <p:spPr>
            <a:xfrm flipH="1">
              <a:off x="203" y="162"/>
              <a:ext cx="146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stealth" w="lg" len="lg"/>
              <a:tailEnd type="none" w="med" len="med"/>
            </a:ln>
          </p:spPr>
        </p:sp>
        <p:sp>
          <p:nvSpPr>
            <p:cNvPr id="75818" name="直接连接符 6188"/>
            <p:cNvSpPr/>
            <p:nvPr/>
          </p:nvSpPr>
          <p:spPr>
            <a:xfrm flipH="1">
              <a:off x="203" y="324"/>
              <a:ext cx="146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stealth" w="lg" len="lg"/>
              <a:tailEnd type="none" w="med" len="med"/>
            </a:ln>
          </p:spPr>
        </p:sp>
        <p:sp>
          <p:nvSpPr>
            <p:cNvPr id="75819" name="直接连接符 6189"/>
            <p:cNvSpPr/>
            <p:nvPr/>
          </p:nvSpPr>
          <p:spPr>
            <a:xfrm flipH="1">
              <a:off x="203" y="485"/>
              <a:ext cx="146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stealth" w="lg" len="lg"/>
              <a:tailEnd type="none" w="med" len="med"/>
            </a:ln>
          </p:spPr>
        </p:sp>
        <p:sp>
          <p:nvSpPr>
            <p:cNvPr id="75820" name="直接连接符 6190"/>
            <p:cNvSpPr/>
            <p:nvPr/>
          </p:nvSpPr>
          <p:spPr>
            <a:xfrm flipH="1">
              <a:off x="203" y="647"/>
              <a:ext cx="146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stealth" w="lg" len="lg"/>
              <a:tailEnd type="none" w="med" len="med"/>
            </a:ln>
          </p:spPr>
        </p:sp>
      </p:grpSp>
      <p:grpSp>
        <p:nvGrpSpPr>
          <p:cNvPr id="6192" name="组合 6191"/>
          <p:cNvGrpSpPr/>
          <p:nvPr/>
        </p:nvGrpSpPr>
        <p:grpSpPr>
          <a:xfrm>
            <a:off x="3060700" y="2709863"/>
            <a:ext cx="2430463" cy="1219200"/>
            <a:chOff x="0" y="0"/>
            <a:chExt cx="2212" cy="768"/>
          </a:xfrm>
        </p:grpSpPr>
        <p:sp>
          <p:nvSpPr>
            <p:cNvPr id="75822" name="直接连接符 6192"/>
            <p:cNvSpPr/>
            <p:nvPr/>
          </p:nvSpPr>
          <p:spPr>
            <a:xfrm flipV="1">
              <a:off x="4" y="192"/>
              <a:ext cx="220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3" name="直接连接符 6193"/>
            <p:cNvSpPr/>
            <p:nvPr/>
          </p:nvSpPr>
          <p:spPr>
            <a:xfrm>
              <a:off x="4" y="384"/>
              <a:ext cx="220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4" name="直接连接符 6194"/>
            <p:cNvSpPr/>
            <p:nvPr/>
          </p:nvSpPr>
          <p:spPr>
            <a:xfrm flipV="1">
              <a:off x="4" y="576"/>
              <a:ext cx="220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5" name="直接连接符 6195"/>
            <p:cNvSpPr/>
            <p:nvPr/>
          </p:nvSpPr>
          <p:spPr>
            <a:xfrm>
              <a:off x="0" y="768"/>
              <a:ext cx="217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6" name="直接连接符 6196"/>
            <p:cNvSpPr/>
            <p:nvPr/>
          </p:nvSpPr>
          <p:spPr>
            <a:xfrm flipV="1">
              <a:off x="0" y="0"/>
              <a:ext cx="2178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198" name="文本框 6197"/>
          <p:cNvSpPr txBox="1"/>
          <p:nvPr/>
        </p:nvSpPr>
        <p:spPr>
          <a:xfrm>
            <a:off x="3128963" y="159226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衍射角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6199" name="组合 6198"/>
          <p:cNvGrpSpPr/>
          <p:nvPr/>
        </p:nvGrpSpPr>
        <p:grpSpPr>
          <a:xfrm>
            <a:off x="3132138" y="2503488"/>
            <a:ext cx="1655762" cy="228600"/>
            <a:chOff x="0" y="278"/>
            <a:chExt cx="1043" cy="144"/>
          </a:xfrm>
        </p:grpSpPr>
        <p:sp>
          <p:nvSpPr>
            <p:cNvPr id="75829" name="任意多边形 6201"/>
            <p:cNvSpPr/>
            <p:nvPr/>
          </p:nvSpPr>
          <p:spPr>
            <a:xfrm>
              <a:off x="408" y="278"/>
              <a:ext cx="48" cy="144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30" name="直接连接符 6202"/>
            <p:cNvSpPr/>
            <p:nvPr/>
          </p:nvSpPr>
          <p:spPr>
            <a:xfrm>
              <a:off x="0" y="408"/>
              <a:ext cx="1043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6204" name="组合 6203"/>
          <p:cNvGrpSpPr/>
          <p:nvPr/>
        </p:nvGrpSpPr>
        <p:grpSpPr>
          <a:xfrm>
            <a:off x="5364163" y="2714625"/>
            <a:ext cx="2447925" cy="1219200"/>
            <a:chOff x="0" y="0"/>
            <a:chExt cx="1488" cy="768"/>
          </a:xfrm>
        </p:grpSpPr>
        <p:sp>
          <p:nvSpPr>
            <p:cNvPr id="75832" name="直接连接符 6204"/>
            <p:cNvSpPr/>
            <p:nvPr/>
          </p:nvSpPr>
          <p:spPr>
            <a:xfrm flipV="1">
              <a:off x="0" y="384"/>
              <a:ext cx="1488" cy="384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3" name="直接连接符 6205"/>
            <p:cNvSpPr/>
            <p:nvPr/>
          </p:nvSpPr>
          <p:spPr>
            <a:xfrm flipV="1">
              <a:off x="0" y="384"/>
              <a:ext cx="1488" cy="192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4" name="直接连接符 6206"/>
            <p:cNvSpPr/>
            <p:nvPr/>
          </p:nvSpPr>
          <p:spPr>
            <a:xfrm>
              <a:off x="48" y="192"/>
              <a:ext cx="1440" cy="192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5" name="直接连接符 6207"/>
            <p:cNvSpPr/>
            <p:nvPr/>
          </p:nvSpPr>
          <p:spPr>
            <a:xfrm>
              <a:off x="0" y="0"/>
              <a:ext cx="1488" cy="384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6" name="直接连接符 6208"/>
            <p:cNvSpPr/>
            <p:nvPr/>
          </p:nvSpPr>
          <p:spPr>
            <a:xfrm>
              <a:off x="48" y="384"/>
              <a:ext cx="1440" cy="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16" name="组合 6215"/>
          <p:cNvGrpSpPr/>
          <p:nvPr/>
        </p:nvGrpSpPr>
        <p:grpSpPr>
          <a:xfrm>
            <a:off x="7812088" y="1270000"/>
            <a:ext cx="1152525" cy="4032250"/>
            <a:chOff x="0" y="0"/>
            <a:chExt cx="726" cy="2540"/>
          </a:xfrm>
        </p:grpSpPr>
        <p:grpSp>
          <p:nvGrpSpPr>
            <p:cNvPr id="75838" name="组合 6216"/>
            <p:cNvGrpSpPr/>
            <p:nvPr/>
          </p:nvGrpSpPr>
          <p:grpSpPr>
            <a:xfrm>
              <a:off x="0" y="91"/>
              <a:ext cx="726" cy="2411"/>
              <a:chOff x="0" y="0"/>
              <a:chExt cx="908" cy="2411"/>
            </a:xfrm>
          </p:grpSpPr>
          <p:sp>
            <p:nvSpPr>
              <p:cNvPr id="75839" name="矩形 6217"/>
              <p:cNvSpPr/>
              <p:nvPr/>
            </p:nvSpPr>
            <p:spPr>
              <a:xfrm>
                <a:off x="0" y="0"/>
                <a:ext cx="902" cy="311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660066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0" name="矩形 6218"/>
              <p:cNvSpPr/>
              <p:nvPr/>
            </p:nvSpPr>
            <p:spPr>
              <a:xfrm>
                <a:off x="0" y="897"/>
                <a:ext cx="902" cy="622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F66FF"/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1" name="矩形 6219"/>
              <p:cNvSpPr/>
              <p:nvPr/>
            </p:nvSpPr>
            <p:spPr>
              <a:xfrm>
                <a:off x="0" y="1511"/>
                <a:ext cx="902" cy="31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CC00CC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2" name="矩形 6220"/>
              <p:cNvSpPr/>
              <p:nvPr/>
            </p:nvSpPr>
            <p:spPr>
              <a:xfrm>
                <a:off x="0" y="1808"/>
                <a:ext cx="902" cy="310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990099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3" name="矩形 6221"/>
              <p:cNvSpPr/>
              <p:nvPr/>
            </p:nvSpPr>
            <p:spPr>
              <a:xfrm>
                <a:off x="0" y="304"/>
                <a:ext cx="902" cy="310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990099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4" name="矩形 6222"/>
              <p:cNvSpPr/>
              <p:nvPr/>
            </p:nvSpPr>
            <p:spPr>
              <a:xfrm>
                <a:off x="0" y="2100"/>
                <a:ext cx="902" cy="311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660066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45" name="矩形 6223"/>
              <p:cNvSpPr/>
              <p:nvPr/>
            </p:nvSpPr>
            <p:spPr>
              <a:xfrm rot="10800000">
                <a:off x="0" y="590"/>
                <a:ext cx="908" cy="31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CC00CC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846" name="矩形 6224"/>
            <p:cNvSpPr/>
            <p:nvPr/>
          </p:nvSpPr>
          <p:spPr>
            <a:xfrm>
              <a:off x="681" y="0"/>
              <a:ext cx="45" cy="254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5847" name="组合 6225"/>
          <p:cNvGrpSpPr/>
          <p:nvPr/>
        </p:nvGrpSpPr>
        <p:grpSpPr>
          <a:xfrm>
            <a:off x="3033713" y="1054100"/>
            <a:ext cx="4819650" cy="4032250"/>
            <a:chOff x="284" y="0"/>
            <a:chExt cx="3036" cy="2540"/>
          </a:xfrm>
        </p:grpSpPr>
        <p:graphicFrame>
          <p:nvGraphicFramePr>
            <p:cNvPr id="75848" name="对象 6226"/>
            <p:cNvGraphicFramePr>
              <a:graphicFrameLocks noChangeAspect="1"/>
            </p:cNvGraphicFramePr>
            <p:nvPr/>
          </p:nvGraphicFramePr>
          <p:xfrm>
            <a:off x="2391" y="199"/>
            <a:ext cx="305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3" name="" r:id="rId19" imgW="215900" imgH="304800" progId="Equation.3">
                    <p:embed/>
                  </p:oleObj>
                </mc:Choice>
                <mc:Fallback>
                  <p:oleObj name="" r:id="rId19" imgW="215900" imgH="304800" progId="Equation.3">
                    <p:embed/>
                    <p:pic>
                      <p:nvPicPr>
                        <p:cNvPr id="0" name="图片 333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391" y="199"/>
                          <a:ext cx="305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49" name="对象 6227"/>
            <p:cNvGraphicFramePr>
              <a:graphicFrameLocks noChangeAspect="1"/>
            </p:cNvGraphicFramePr>
            <p:nvPr/>
          </p:nvGraphicFramePr>
          <p:xfrm>
            <a:off x="1502" y="46"/>
            <a:ext cx="436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4" name="" r:id="rId21" imgW="190500" imgH="215900" progId="Equation.3">
                    <p:embed/>
                  </p:oleObj>
                </mc:Choice>
                <mc:Fallback>
                  <p:oleObj name="" r:id="rId21" imgW="190500" imgH="215900" progId="Equation.3">
                    <p:embed/>
                    <p:pic>
                      <p:nvPicPr>
                        <p:cNvPr id="0" name="图片 333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502" y="46"/>
                          <a:ext cx="436" cy="4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50" name="椭圆 6228"/>
            <p:cNvSpPr/>
            <p:nvPr/>
          </p:nvSpPr>
          <p:spPr>
            <a:xfrm>
              <a:off x="1647" y="463"/>
              <a:ext cx="170" cy="2020"/>
            </a:xfrm>
            <a:prstGeom prst="ellipse">
              <a:avLst/>
            </a:prstGeom>
            <a:solidFill>
              <a:srgbClr val="99FFFF">
                <a:alpha val="50000"/>
              </a:srgbClr>
            </a:solidFill>
            <a:ln w="28575" cap="flat" cmpd="sng">
              <a:solidFill>
                <a:srgbClr val="00CC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851" name="矩形 6229"/>
            <p:cNvSpPr/>
            <p:nvPr/>
          </p:nvSpPr>
          <p:spPr>
            <a:xfrm>
              <a:off x="3272" y="249"/>
              <a:ext cx="48" cy="229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000000"/>
                </a:gs>
              </a:gsLst>
              <a:lin ang="0" scaled="1"/>
              <a:tileRect/>
            </a:gra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5852" name="对象 6230"/>
            <p:cNvGraphicFramePr>
              <a:graphicFrameLocks noChangeAspect="1"/>
            </p:cNvGraphicFramePr>
            <p:nvPr/>
          </p:nvGraphicFramePr>
          <p:xfrm>
            <a:off x="2936" y="0"/>
            <a:ext cx="358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" name="" r:id="rId23" imgW="152400" imgH="165100" progId="Equation.3">
                    <p:embed/>
                  </p:oleObj>
                </mc:Choice>
                <mc:Fallback>
                  <p:oleObj name="" r:id="rId23" imgW="152400" imgH="165100" progId="Equation.3">
                    <p:embed/>
                    <p:pic>
                      <p:nvPicPr>
                        <p:cNvPr id="0" name="图片 333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936" y="0"/>
                          <a:ext cx="358" cy="4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53" name="矩形 6231" descr="栎木"/>
            <p:cNvSpPr/>
            <p:nvPr/>
          </p:nvSpPr>
          <p:spPr>
            <a:xfrm>
              <a:off x="284" y="498"/>
              <a:ext cx="60" cy="548"/>
            </a:xfrm>
            <a:prstGeom prst="rect">
              <a:avLst/>
            </a:prstGeom>
            <a:blipFill rotWithShape="0">
              <a:blip r:embed="rId25"/>
            </a:blip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854" name="矩形 6232" descr="栎木"/>
            <p:cNvSpPr/>
            <p:nvPr/>
          </p:nvSpPr>
          <p:spPr>
            <a:xfrm>
              <a:off x="296" y="1843"/>
              <a:ext cx="48" cy="597"/>
            </a:xfrm>
            <a:prstGeom prst="rect">
              <a:avLst/>
            </a:prstGeom>
            <a:blipFill rotWithShape="0">
              <a:blip r:embed="rId25"/>
            </a:blip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855" name="直接连接符 6234"/>
            <p:cNvSpPr/>
            <p:nvPr/>
          </p:nvSpPr>
          <p:spPr>
            <a:xfrm>
              <a:off x="1784" y="548"/>
              <a:ext cx="1536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stealth" w="med" len="lg"/>
              <a:tailEnd type="stealth" w="med" len="lg"/>
            </a:ln>
          </p:spPr>
        </p:sp>
      </p:grpSp>
      <p:grpSp>
        <p:nvGrpSpPr>
          <p:cNvPr id="75856" name="组合 6235"/>
          <p:cNvGrpSpPr/>
          <p:nvPr/>
        </p:nvGrpSpPr>
        <p:grpSpPr>
          <a:xfrm>
            <a:off x="179388" y="908050"/>
            <a:ext cx="8763000" cy="4724400"/>
            <a:chOff x="0" y="0"/>
            <a:chExt cx="5328" cy="2976"/>
          </a:xfrm>
        </p:grpSpPr>
        <p:sp>
          <p:nvSpPr>
            <p:cNvPr id="75857" name="矩形 6236"/>
            <p:cNvSpPr/>
            <p:nvPr/>
          </p:nvSpPr>
          <p:spPr>
            <a:xfrm>
              <a:off x="0" y="0"/>
              <a:ext cx="5328" cy="2976"/>
            </a:xfrm>
            <a:prstGeom prst="rect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858" name="文本框 6237"/>
            <p:cNvSpPr txBox="1"/>
            <p:nvPr/>
          </p:nvSpPr>
          <p:spPr>
            <a:xfrm>
              <a:off x="4" y="0"/>
              <a:ext cx="425" cy="2976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  <a:tileRect/>
            </a:gradFill>
            <a:ln w="2857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 anchorCtr="0">
              <a:spAutoFit/>
            </a:bodyPr>
            <a:p>
              <a:pPr algn="ctr"/>
              <a:r>
                <a:rPr lang="zh-CN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夫 琅 禾 费 单 缝 衍 射</a:t>
              </a:r>
              <a:endParaRPr lang="zh-CN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3257550" y="2066925"/>
          <a:ext cx="4222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" r:id="rId26" imgW="344170" imgH="436245" progId="Equation.KSEE3">
                  <p:embed/>
                </p:oleObj>
              </mc:Choice>
              <mc:Fallback>
                <p:oleObj name="" r:id="rId26" imgW="344170" imgH="436245" progId="Equation.KSEE3">
                  <p:embed/>
                  <p:pic>
                    <p:nvPicPr>
                      <p:cNvPr id="0" name="图片 333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257550" y="2066925"/>
                        <a:ext cx="422275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01" name="Rectangle 73"/>
          <p:cNvSpPr/>
          <p:nvPr/>
        </p:nvSpPr>
        <p:spPr>
          <a:xfrm>
            <a:off x="441325" y="5835650"/>
            <a:ext cx="3417888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平行衍射光的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最大光程差</a:t>
            </a:r>
            <a:endParaRPr lang="zh-CN" altLang="en-US" dirty="0">
              <a:solidFill>
                <a:srgbClr val="FF5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861" name="Rectangle 2"/>
          <p:cNvSpPr/>
          <p:nvPr/>
        </p:nvSpPr>
        <p:spPr>
          <a:xfrm>
            <a:off x="0" y="68263"/>
            <a:ext cx="68008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</a:t>
            </a:r>
            <a:r>
              <a:rPr lang="zh-CN" altLang="en-US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菲涅耳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半波带法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——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衍射机理解释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970588" y="3175000"/>
            <a:ext cx="76200" cy="136525"/>
          </a:xfrm>
          <a:custGeom>
            <a:avLst/>
            <a:gdLst/>
            <a:ahLst/>
            <a:cxnLst>
              <a:cxn ang="270">
                <a:pos x="0" y="0"/>
              </a:cxn>
              <a:cxn ang="90">
                <a:pos x="21600" y="21600"/>
              </a:cxn>
              <a:cxn ang="90">
                <a:pos x="0" y="21600"/>
              </a:cxn>
            </a:cxnLst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" name="对象 6161"/>
          <p:cNvGraphicFramePr>
            <a:graphicFrameLocks noChangeAspect="1"/>
          </p:cNvGraphicFramePr>
          <p:nvPr/>
        </p:nvGraphicFramePr>
        <p:xfrm>
          <a:off x="6229350" y="3222625"/>
          <a:ext cx="4286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" r:id="rId28" imgW="139700" imgH="165100" progId="Equation.3">
                  <p:embed/>
                </p:oleObj>
              </mc:Choice>
              <mc:Fallback>
                <p:oleObj name="" r:id="rId28" imgW="139700" imgH="165100" progId="Equation.3">
                  <p:embed/>
                  <p:pic>
                    <p:nvPicPr>
                      <p:cNvPr id="0" name="图片 33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9350" y="3222625"/>
                        <a:ext cx="42862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03313" y="982663"/>
          <a:ext cx="158591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" r:id="rId29" imgW="762000" imgH="393700" progId="Equation.3">
                  <p:embed/>
                </p:oleObj>
              </mc:Choice>
              <mc:Fallback>
                <p:oleObj name="" r:id="rId29" imgW="762000" imgH="393700" progId="Equation.3">
                  <p:embed/>
                  <p:pic>
                    <p:nvPicPr>
                      <p:cNvPr id="0" name="图片 3336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103313" y="982663"/>
                        <a:ext cx="1585912" cy="839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01" grpId="0"/>
      <p:bldP spid="8" grpId="0" bldLvl="0" animBg="1"/>
      <p:bldP spid="61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241425" y="1447800"/>
            <a:ext cx="134938" cy="4637088"/>
            <a:chOff x="1973" y="487"/>
            <a:chExt cx="85" cy="2921"/>
          </a:xfrm>
        </p:grpSpPr>
        <p:sp>
          <p:nvSpPr>
            <p:cNvPr id="77826" name="Rectangle 3"/>
            <p:cNvSpPr/>
            <p:nvPr/>
          </p:nvSpPr>
          <p:spPr>
            <a:xfrm>
              <a:off x="1973" y="2982"/>
              <a:ext cx="85" cy="426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27" name="Rectangle 4"/>
            <p:cNvSpPr/>
            <p:nvPr/>
          </p:nvSpPr>
          <p:spPr>
            <a:xfrm>
              <a:off x="1973" y="487"/>
              <a:ext cx="85" cy="426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4751388" y="2619375"/>
            <a:ext cx="676275" cy="1304925"/>
            <a:chOff x="1378" y="941"/>
            <a:chExt cx="619" cy="2030"/>
          </a:xfrm>
        </p:grpSpPr>
        <p:grpSp>
          <p:nvGrpSpPr>
            <p:cNvPr id="77829" name="Group 6"/>
            <p:cNvGrpSpPr/>
            <p:nvPr/>
          </p:nvGrpSpPr>
          <p:grpSpPr>
            <a:xfrm>
              <a:off x="1378" y="941"/>
              <a:ext cx="619" cy="839"/>
              <a:chOff x="0" y="0"/>
              <a:chExt cx="619" cy="839"/>
            </a:xfrm>
          </p:grpSpPr>
          <p:sp>
            <p:nvSpPr>
              <p:cNvPr id="77830" name="Line 7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31" name="Line 8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32" name="Line 9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833" name="Group 10"/>
            <p:cNvGrpSpPr/>
            <p:nvPr/>
          </p:nvGrpSpPr>
          <p:grpSpPr>
            <a:xfrm>
              <a:off x="1378" y="2132"/>
              <a:ext cx="619" cy="839"/>
              <a:chOff x="0" y="0"/>
              <a:chExt cx="619" cy="839"/>
            </a:xfrm>
          </p:grpSpPr>
          <p:sp>
            <p:nvSpPr>
              <p:cNvPr id="77834" name="Line 11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35" name="Line 12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36" name="Line 13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10" name="Group 14"/>
          <p:cNvGrpSpPr/>
          <p:nvPr/>
        </p:nvGrpSpPr>
        <p:grpSpPr>
          <a:xfrm>
            <a:off x="1331913" y="2168525"/>
            <a:ext cx="947737" cy="3176588"/>
            <a:chOff x="2142" y="941"/>
            <a:chExt cx="597" cy="2001"/>
          </a:xfrm>
        </p:grpSpPr>
        <p:grpSp>
          <p:nvGrpSpPr>
            <p:cNvPr id="77838" name="Group 15"/>
            <p:cNvGrpSpPr/>
            <p:nvPr/>
          </p:nvGrpSpPr>
          <p:grpSpPr>
            <a:xfrm>
              <a:off x="2143" y="941"/>
              <a:ext cx="596" cy="839"/>
              <a:chOff x="0" y="0"/>
              <a:chExt cx="1260" cy="839"/>
            </a:xfrm>
          </p:grpSpPr>
          <p:sp>
            <p:nvSpPr>
              <p:cNvPr id="77839" name="Line 16"/>
              <p:cNvSpPr/>
              <p:nvPr/>
            </p:nvSpPr>
            <p:spPr>
              <a:xfrm>
                <a:off x="0" y="0"/>
                <a:ext cx="1260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40" name="Line 17"/>
              <p:cNvSpPr/>
              <p:nvPr/>
            </p:nvSpPr>
            <p:spPr>
              <a:xfrm>
                <a:off x="11" y="839"/>
                <a:ext cx="123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41" name="Line 18"/>
              <p:cNvSpPr/>
              <p:nvPr/>
            </p:nvSpPr>
            <p:spPr>
              <a:xfrm>
                <a:off x="17" y="430"/>
                <a:ext cx="121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842" name="Group 19"/>
            <p:cNvGrpSpPr/>
            <p:nvPr/>
          </p:nvGrpSpPr>
          <p:grpSpPr>
            <a:xfrm>
              <a:off x="2142" y="2103"/>
              <a:ext cx="596" cy="839"/>
              <a:chOff x="0" y="0"/>
              <a:chExt cx="1260" cy="839"/>
            </a:xfrm>
          </p:grpSpPr>
          <p:sp>
            <p:nvSpPr>
              <p:cNvPr id="77843" name="Line 20"/>
              <p:cNvSpPr/>
              <p:nvPr/>
            </p:nvSpPr>
            <p:spPr>
              <a:xfrm>
                <a:off x="0" y="0"/>
                <a:ext cx="1260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44" name="Line 21"/>
              <p:cNvSpPr/>
              <p:nvPr/>
            </p:nvSpPr>
            <p:spPr>
              <a:xfrm>
                <a:off x="11" y="839"/>
                <a:ext cx="123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45" name="Line 22"/>
              <p:cNvSpPr/>
              <p:nvPr/>
            </p:nvSpPr>
            <p:spPr>
              <a:xfrm>
                <a:off x="17" y="430"/>
                <a:ext cx="121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13" name="Group 23"/>
          <p:cNvGrpSpPr/>
          <p:nvPr/>
        </p:nvGrpSpPr>
        <p:grpSpPr>
          <a:xfrm>
            <a:off x="1196975" y="2124075"/>
            <a:ext cx="134938" cy="3330575"/>
            <a:chOff x="4411" y="1423"/>
            <a:chExt cx="85" cy="2098"/>
          </a:xfrm>
        </p:grpSpPr>
        <p:sp>
          <p:nvSpPr>
            <p:cNvPr id="77847" name="Line 24"/>
            <p:cNvSpPr/>
            <p:nvPr/>
          </p:nvSpPr>
          <p:spPr>
            <a:xfrm>
              <a:off x="4468" y="1451"/>
              <a:ext cx="0" cy="204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7848" name="Oval 25"/>
            <p:cNvSpPr/>
            <p:nvPr/>
          </p:nvSpPr>
          <p:spPr>
            <a:xfrm>
              <a:off x="4411" y="1423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49" name="Oval 26"/>
            <p:cNvSpPr/>
            <p:nvPr/>
          </p:nvSpPr>
          <p:spPr>
            <a:xfrm>
              <a:off x="4411" y="1820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50" name="Oval 27"/>
            <p:cNvSpPr/>
            <p:nvPr/>
          </p:nvSpPr>
          <p:spPr>
            <a:xfrm>
              <a:off x="4411" y="2273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51" name="Oval 28"/>
            <p:cNvSpPr/>
            <p:nvPr/>
          </p:nvSpPr>
          <p:spPr>
            <a:xfrm>
              <a:off x="4411" y="2585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52" name="Oval 29"/>
            <p:cNvSpPr/>
            <p:nvPr/>
          </p:nvSpPr>
          <p:spPr>
            <a:xfrm>
              <a:off x="4411" y="3010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53" name="Oval 30"/>
            <p:cNvSpPr/>
            <p:nvPr/>
          </p:nvSpPr>
          <p:spPr>
            <a:xfrm>
              <a:off x="4411" y="3436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Group 31"/>
          <p:cNvGrpSpPr/>
          <p:nvPr/>
        </p:nvGrpSpPr>
        <p:grpSpPr>
          <a:xfrm>
            <a:off x="1285875" y="2212975"/>
            <a:ext cx="450850" cy="3376613"/>
            <a:chOff x="5034" y="939"/>
            <a:chExt cx="311" cy="2127"/>
          </a:xfrm>
        </p:grpSpPr>
        <p:sp>
          <p:nvSpPr>
            <p:cNvPr id="77855" name="Line 32"/>
            <p:cNvSpPr/>
            <p:nvPr/>
          </p:nvSpPr>
          <p:spPr>
            <a:xfrm>
              <a:off x="5062" y="939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56" name="Line 33"/>
            <p:cNvSpPr/>
            <p:nvPr/>
          </p:nvSpPr>
          <p:spPr>
            <a:xfrm>
              <a:off x="5034" y="1336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57" name="Line 34"/>
            <p:cNvSpPr/>
            <p:nvPr/>
          </p:nvSpPr>
          <p:spPr>
            <a:xfrm>
              <a:off x="5034" y="1791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58" name="Line 35"/>
            <p:cNvSpPr/>
            <p:nvPr/>
          </p:nvSpPr>
          <p:spPr>
            <a:xfrm>
              <a:off x="5062" y="2130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59" name="Line 36"/>
            <p:cNvSpPr/>
            <p:nvPr/>
          </p:nvSpPr>
          <p:spPr>
            <a:xfrm>
              <a:off x="5034" y="2527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0" name="Line 37"/>
            <p:cNvSpPr/>
            <p:nvPr/>
          </p:nvSpPr>
          <p:spPr>
            <a:xfrm>
              <a:off x="5062" y="2924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6" name="Group 38"/>
          <p:cNvGrpSpPr/>
          <p:nvPr/>
        </p:nvGrpSpPr>
        <p:grpSpPr>
          <a:xfrm>
            <a:off x="3086100" y="2573338"/>
            <a:ext cx="1035050" cy="1530350"/>
            <a:chOff x="3816" y="1394"/>
            <a:chExt cx="652" cy="964"/>
          </a:xfrm>
        </p:grpSpPr>
        <p:sp>
          <p:nvSpPr>
            <p:cNvPr id="77862" name="Oval 39"/>
            <p:cNvSpPr/>
            <p:nvPr/>
          </p:nvSpPr>
          <p:spPr>
            <a:xfrm>
              <a:off x="3816" y="1791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863" name="Line 40"/>
            <p:cNvSpPr/>
            <p:nvPr/>
          </p:nvSpPr>
          <p:spPr>
            <a:xfrm>
              <a:off x="3872" y="1848"/>
              <a:ext cx="596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4" name="Line 41"/>
            <p:cNvSpPr/>
            <p:nvPr/>
          </p:nvSpPr>
          <p:spPr>
            <a:xfrm flipV="1">
              <a:off x="3844" y="1479"/>
              <a:ext cx="255" cy="341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5" name="Line 42"/>
            <p:cNvSpPr/>
            <p:nvPr/>
          </p:nvSpPr>
          <p:spPr>
            <a:xfrm flipH="1" flipV="1">
              <a:off x="3844" y="1394"/>
              <a:ext cx="5" cy="397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6" name="Line 43"/>
            <p:cNvSpPr/>
            <p:nvPr/>
          </p:nvSpPr>
          <p:spPr>
            <a:xfrm>
              <a:off x="3844" y="1848"/>
              <a:ext cx="510" cy="227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7" name="Line 44"/>
            <p:cNvSpPr/>
            <p:nvPr/>
          </p:nvSpPr>
          <p:spPr>
            <a:xfrm>
              <a:off x="3844" y="1876"/>
              <a:ext cx="0" cy="48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8" name="Line 45"/>
            <p:cNvSpPr/>
            <p:nvPr/>
          </p:nvSpPr>
          <p:spPr>
            <a:xfrm flipV="1">
              <a:off x="3901" y="1564"/>
              <a:ext cx="369" cy="256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69" name="Line 46"/>
            <p:cNvSpPr/>
            <p:nvPr/>
          </p:nvSpPr>
          <p:spPr>
            <a:xfrm>
              <a:off x="3872" y="1876"/>
              <a:ext cx="255" cy="341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8" name="Group 47"/>
          <p:cNvGrpSpPr/>
          <p:nvPr/>
        </p:nvGrpSpPr>
        <p:grpSpPr>
          <a:xfrm>
            <a:off x="6192838" y="2349500"/>
            <a:ext cx="495300" cy="1484313"/>
            <a:chOff x="3123" y="686"/>
            <a:chExt cx="607" cy="2283"/>
          </a:xfrm>
        </p:grpSpPr>
        <p:grpSp>
          <p:nvGrpSpPr>
            <p:cNvPr id="77871" name="Group 48"/>
            <p:cNvGrpSpPr/>
            <p:nvPr/>
          </p:nvGrpSpPr>
          <p:grpSpPr>
            <a:xfrm>
              <a:off x="3123" y="1905"/>
              <a:ext cx="607" cy="1064"/>
              <a:chOff x="0" y="0"/>
              <a:chExt cx="642" cy="1064"/>
            </a:xfrm>
          </p:grpSpPr>
          <p:sp>
            <p:nvSpPr>
              <p:cNvPr id="77872" name="Line 49"/>
              <p:cNvSpPr/>
              <p:nvPr/>
            </p:nvSpPr>
            <p:spPr>
              <a:xfrm flipV="1">
                <a:off x="0" y="854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73" name="Line 50"/>
              <p:cNvSpPr/>
              <p:nvPr/>
            </p:nvSpPr>
            <p:spPr>
              <a:xfrm flipV="1">
                <a:off x="0" y="0"/>
                <a:ext cx="642" cy="21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74" name="Line 51"/>
              <p:cNvSpPr/>
              <p:nvPr/>
            </p:nvSpPr>
            <p:spPr>
              <a:xfrm flipV="1">
                <a:off x="8" y="446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875" name="Group 52"/>
            <p:cNvGrpSpPr/>
            <p:nvPr/>
          </p:nvGrpSpPr>
          <p:grpSpPr>
            <a:xfrm>
              <a:off x="3123" y="686"/>
              <a:ext cx="607" cy="1064"/>
              <a:chOff x="0" y="0"/>
              <a:chExt cx="642" cy="1064"/>
            </a:xfrm>
          </p:grpSpPr>
          <p:sp>
            <p:nvSpPr>
              <p:cNvPr id="77876" name="Line 53"/>
              <p:cNvSpPr/>
              <p:nvPr/>
            </p:nvSpPr>
            <p:spPr>
              <a:xfrm flipV="1">
                <a:off x="0" y="854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77" name="Line 54"/>
              <p:cNvSpPr/>
              <p:nvPr/>
            </p:nvSpPr>
            <p:spPr>
              <a:xfrm flipV="1">
                <a:off x="0" y="0"/>
                <a:ext cx="642" cy="21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78" name="Line 55"/>
              <p:cNvSpPr/>
              <p:nvPr/>
            </p:nvSpPr>
            <p:spPr>
              <a:xfrm flipV="1">
                <a:off x="8" y="446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21" name="Group 56"/>
          <p:cNvGrpSpPr/>
          <p:nvPr/>
        </p:nvGrpSpPr>
        <p:grpSpPr>
          <a:xfrm>
            <a:off x="115888" y="2212975"/>
            <a:ext cx="1106487" cy="3149600"/>
            <a:chOff x="1378" y="941"/>
            <a:chExt cx="619" cy="2030"/>
          </a:xfrm>
        </p:grpSpPr>
        <p:grpSp>
          <p:nvGrpSpPr>
            <p:cNvPr id="77880" name="Group 57"/>
            <p:cNvGrpSpPr/>
            <p:nvPr/>
          </p:nvGrpSpPr>
          <p:grpSpPr>
            <a:xfrm>
              <a:off x="1378" y="941"/>
              <a:ext cx="619" cy="839"/>
              <a:chOff x="0" y="0"/>
              <a:chExt cx="619" cy="839"/>
            </a:xfrm>
          </p:grpSpPr>
          <p:sp>
            <p:nvSpPr>
              <p:cNvPr id="77881" name="Line 58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82" name="Line 59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83" name="Line 60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884" name="Group 61"/>
            <p:cNvGrpSpPr/>
            <p:nvPr/>
          </p:nvGrpSpPr>
          <p:grpSpPr>
            <a:xfrm>
              <a:off x="1378" y="2132"/>
              <a:ext cx="619" cy="839"/>
              <a:chOff x="0" y="0"/>
              <a:chExt cx="619" cy="839"/>
            </a:xfrm>
          </p:grpSpPr>
          <p:sp>
            <p:nvSpPr>
              <p:cNvPr id="77885" name="Line 62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86" name="Line 63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87" name="Line 64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24" name="Group 65"/>
          <p:cNvGrpSpPr/>
          <p:nvPr/>
        </p:nvGrpSpPr>
        <p:grpSpPr>
          <a:xfrm>
            <a:off x="1285875" y="1852613"/>
            <a:ext cx="495300" cy="3509962"/>
            <a:chOff x="3123" y="686"/>
            <a:chExt cx="607" cy="2283"/>
          </a:xfrm>
        </p:grpSpPr>
        <p:grpSp>
          <p:nvGrpSpPr>
            <p:cNvPr id="77889" name="Group 66"/>
            <p:cNvGrpSpPr/>
            <p:nvPr/>
          </p:nvGrpSpPr>
          <p:grpSpPr>
            <a:xfrm>
              <a:off x="3123" y="1905"/>
              <a:ext cx="607" cy="1064"/>
              <a:chOff x="0" y="0"/>
              <a:chExt cx="642" cy="1064"/>
            </a:xfrm>
          </p:grpSpPr>
          <p:sp>
            <p:nvSpPr>
              <p:cNvPr id="77890" name="Line 67"/>
              <p:cNvSpPr/>
              <p:nvPr/>
            </p:nvSpPr>
            <p:spPr>
              <a:xfrm flipV="1">
                <a:off x="0" y="854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91" name="Line 68"/>
              <p:cNvSpPr/>
              <p:nvPr/>
            </p:nvSpPr>
            <p:spPr>
              <a:xfrm flipV="1">
                <a:off x="0" y="0"/>
                <a:ext cx="642" cy="21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92" name="Line 69"/>
              <p:cNvSpPr/>
              <p:nvPr/>
            </p:nvSpPr>
            <p:spPr>
              <a:xfrm flipV="1">
                <a:off x="8" y="446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893" name="Group 70"/>
            <p:cNvGrpSpPr/>
            <p:nvPr/>
          </p:nvGrpSpPr>
          <p:grpSpPr>
            <a:xfrm>
              <a:off x="3123" y="686"/>
              <a:ext cx="607" cy="1064"/>
              <a:chOff x="0" y="0"/>
              <a:chExt cx="642" cy="1064"/>
            </a:xfrm>
          </p:grpSpPr>
          <p:sp>
            <p:nvSpPr>
              <p:cNvPr id="77894" name="Line 71"/>
              <p:cNvSpPr/>
              <p:nvPr/>
            </p:nvSpPr>
            <p:spPr>
              <a:xfrm flipV="1">
                <a:off x="0" y="854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95" name="Line 72"/>
              <p:cNvSpPr/>
              <p:nvPr/>
            </p:nvSpPr>
            <p:spPr>
              <a:xfrm flipV="1">
                <a:off x="0" y="0"/>
                <a:ext cx="642" cy="21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96" name="Line 73"/>
              <p:cNvSpPr/>
              <p:nvPr/>
            </p:nvSpPr>
            <p:spPr>
              <a:xfrm flipV="1">
                <a:off x="8" y="446"/>
                <a:ext cx="629" cy="21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27" name="Group 74"/>
          <p:cNvGrpSpPr/>
          <p:nvPr/>
        </p:nvGrpSpPr>
        <p:grpSpPr>
          <a:xfrm>
            <a:off x="7856538" y="2619375"/>
            <a:ext cx="450850" cy="900113"/>
            <a:chOff x="5034" y="939"/>
            <a:chExt cx="311" cy="2127"/>
          </a:xfrm>
        </p:grpSpPr>
        <p:sp>
          <p:nvSpPr>
            <p:cNvPr id="77898" name="Line 75"/>
            <p:cNvSpPr/>
            <p:nvPr/>
          </p:nvSpPr>
          <p:spPr>
            <a:xfrm>
              <a:off x="5062" y="939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899" name="Line 76"/>
            <p:cNvSpPr/>
            <p:nvPr/>
          </p:nvSpPr>
          <p:spPr>
            <a:xfrm>
              <a:off x="5034" y="1336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900" name="Line 77"/>
            <p:cNvSpPr/>
            <p:nvPr/>
          </p:nvSpPr>
          <p:spPr>
            <a:xfrm>
              <a:off x="5034" y="1791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901" name="Line 78"/>
            <p:cNvSpPr/>
            <p:nvPr/>
          </p:nvSpPr>
          <p:spPr>
            <a:xfrm>
              <a:off x="5062" y="2130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902" name="Line 79"/>
            <p:cNvSpPr/>
            <p:nvPr/>
          </p:nvSpPr>
          <p:spPr>
            <a:xfrm>
              <a:off x="5034" y="2527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903" name="Line 80"/>
            <p:cNvSpPr/>
            <p:nvPr/>
          </p:nvSpPr>
          <p:spPr>
            <a:xfrm>
              <a:off x="5062" y="2924"/>
              <a:ext cx="283" cy="142"/>
            </a:xfrm>
            <a:prstGeom prst="line">
              <a:avLst/>
            </a:prstGeom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8" name="Group 81"/>
          <p:cNvGrpSpPr/>
          <p:nvPr/>
        </p:nvGrpSpPr>
        <p:grpSpPr>
          <a:xfrm>
            <a:off x="1692275" y="1628775"/>
            <a:ext cx="623888" cy="538163"/>
            <a:chOff x="1207" y="601"/>
            <a:chExt cx="393" cy="339"/>
          </a:xfrm>
        </p:grpSpPr>
        <p:sp>
          <p:nvSpPr>
            <p:cNvPr id="77905" name="Arc 82"/>
            <p:cNvSpPr/>
            <p:nvPr/>
          </p:nvSpPr>
          <p:spPr>
            <a:xfrm>
              <a:off x="1207" y="799"/>
              <a:ext cx="113" cy="1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906" name="Rectangle 83"/>
            <p:cNvSpPr/>
            <p:nvPr/>
          </p:nvSpPr>
          <p:spPr>
            <a:xfrm>
              <a:off x="1349" y="601"/>
              <a:ext cx="25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zh-CN" altLang="en-US" dirty="0">
                  <a:solidFill>
                    <a:srgbClr val="FF5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" name="Text Box 85"/>
          <p:cNvSpPr txBox="1"/>
          <p:nvPr/>
        </p:nvSpPr>
        <p:spPr>
          <a:xfrm>
            <a:off x="4527550" y="4733925"/>
            <a:ext cx="108108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sz="2400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0</a:t>
            </a:r>
            <a:endParaRPr lang="zh-CN" altLang="en-US" sz="2400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Line 86"/>
          <p:cNvSpPr/>
          <p:nvPr/>
        </p:nvSpPr>
        <p:spPr>
          <a:xfrm>
            <a:off x="5021263" y="4059238"/>
            <a:ext cx="0" cy="4953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" name="Text Box 87"/>
          <p:cNvSpPr txBox="1"/>
          <p:nvPr/>
        </p:nvSpPr>
        <p:spPr>
          <a:xfrm>
            <a:off x="6911975" y="4733925"/>
            <a:ext cx="108108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sz="2400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？</a:t>
            </a:r>
            <a:endParaRPr lang="zh-CN" altLang="en-US" sz="2400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" name="Group 88"/>
          <p:cNvGrpSpPr/>
          <p:nvPr/>
        </p:nvGrpSpPr>
        <p:grpSpPr>
          <a:xfrm>
            <a:off x="6686550" y="3879850"/>
            <a:ext cx="1258888" cy="812800"/>
            <a:chOff x="4184" y="2302"/>
            <a:chExt cx="793" cy="512"/>
          </a:xfrm>
        </p:grpSpPr>
        <p:sp>
          <p:nvSpPr>
            <p:cNvPr id="77911" name="Line 89"/>
            <p:cNvSpPr/>
            <p:nvPr/>
          </p:nvSpPr>
          <p:spPr>
            <a:xfrm>
              <a:off x="4184" y="2302"/>
              <a:ext cx="425" cy="51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7912" name="Line 90"/>
            <p:cNvSpPr/>
            <p:nvPr/>
          </p:nvSpPr>
          <p:spPr>
            <a:xfrm flipH="1">
              <a:off x="4666" y="2302"/>
              <a:ext cx="311" cy="51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7" name="Rectangle 91"/>
          <p:cNvSpPr/>
          <p:nvPr/>
        </p:nvSpPr>
        <p:spPr>
          <a:xfrm>
            <a:off x="2481263" y="1357313"/>
            <a:ext cx="6435725" cy="53562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Group 92"/>
          <p:cNvGrpSpPr/>
          <p:nvPr/>
        </p:nvGrpSpPr>
        <p:grpSpPr>
          <a:xfrm rot="6197197">
            <a:off x="5567363" y="3005138"/>
            <a:ext cx="358775" cy="517525"/>
            <a:chOff x="1207" y="731"/>
            <a:chExt cx="226" cy="327"/>
          </a:xfrm>
        </p:grpSpPr>
        <p:sp>
          <p:nvSpPr>
            <p:cNvPr id="77915" name="Arc 93"/>
            <p:cNvSpPr/>
            <p:nvPr/>
          </p:nvSpPr>
          <p:spPr>
            <a:xfrm>
              <a:off x="1207" y="799"/>
              <a:ext cx="113" cy="1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916" name="Rectangle 94"/>
            <p:cNvSpPr/>
            <p:nvPr/>
          </p:nvSpPr>
          <p:spPr>
            <a:xfrm>
              <a:off x="1317" y="731"/>
              <a:ext cx="1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endPara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31" name="Group 95"/>
          <p:cNvGrpSpPr/>
          <p:nvPr/>
        </p:nvGrpSpPr>
        <p:grpSpPr>
          <a:xfrm>
            <a:off x="4527550" y="1358900"/>
            <a:ext cx="2925763" cy="4637088"/>
            <a:chOff x="2511" y="771"/>
            <a:chExt cx="1843" cy="2921"/>
          </a:xfrm>
        </p:grpSpPr>
        <p:grpSp>
          <p:nvGrpSpPr>
            <p:cNvPr id="77918" name="Group 96"/>
            <p:cNvGrpSpPr/>
            <p:nvPr/>
          </p:nvGrpSpPr>
          <p:grpSpPr>
            <a:xfrm>
              <a:off x="2511" y="1253"/>
              <a:ext cx="697" cy="820"/>
              <a:chOff x="0" y="0"/>
              <a:chExt cx="619" cy="839"/>
            </a:xfrm>
          </p:grpSpPr>
          <p:sp>
            <p:nvSpPr>
              <p:cNvPr id="77919" name="Line 97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920" name="Line 98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921" name="Line 99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922" name="Group 100"/>
            <p:cNvGrpSpPr/>
            <p:nvPr/>
          </p:nvGrpSpPr>
          <p:grpSpPr>
            <a:xfrm>
              <a:off x="2511" y="2415"/>
              <a:ext cx="697" cy="820"/>
              <a:chOff x="0" y="0"/>
              <a:chExt cx="619" cy="839"/>
            </a:xfrm>
          </p:grpSpPr>
          <p:sp>
            <p:nvSpPr>
              <p:cNvPr id="77923" name="Line 101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924" name="Line 102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925" name="Line 103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7926" name="Group 104"/>
            <p:cNvGrpSpPr/>
            <p:nvPr/>
          </p:nvGrpSpPr>
          <p:grpSpPr>
            <a:xfrm>
              <a:off x="3192" y="771"/>
              <a:ext cx="1162" cy="2921"/>
              <a:chOff x="2541" y="913"/>
              <a:chExt cx="1162" cy="2921"/>
            </a:xfrm>
          </p:grpSpPr>
          <p:grpSp>
            <p:nvGrpSpPr>
              <p:cNvPr id="77927" name="Group 105"/>
              <p:cNvGrpSpPr/>
              <p:nvPr/>
            </p:nvGrpSpPr>
            <p:grpSpPr>
              <a:xfrm>
                <a:off x="2569" y="913"/>
                <a:ext cx="85" cy="2921"/>
                <a:chOff x="1973" y="487"/>
                <a:chExt cx="85" cy="2921"/>
              </a:xfrm>
            </p:grpSpPr>
            <p:sp>
              <p:nvSpPr>
                <p:cNvPr id="77928" name="Rectangle 106"/>
                <p:cNvSpPr/>
                <p:nvPr/>
              </p:nvSpPr>
              <p:spPr>
                <a:xfrm>
                  <a:off x="1973" y="2982"/>
                  <a:ext cx="85" cy="426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29" name="Rectangle 107"/>
                <p:cNvSpPr/>
                <p:nvPr/>
              </p:nvSpPr>
              <p:spPr>
                <a:xfrm>
                  <a:off x="1973" y="487"/>
                  <a:ext cx="85" cy="426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7930" name="Group 108"/>
              <p:cNvGrpSpPr/>
              <p:nvPr/>
            </p:nvGrpSpPr>
            <p:grpSpPr>
              <a:xfrm>
                <a:off x="2541" y="1352"/>
                <a:ext cx="85" cy="2098"/>
                <a:chOff x="4411" y="1423"/>
                <a:chExt cx="85" cy="2098"/>
              </a:xfrm>
            </p:grpSpPr>
            <p:sp>
              <p:nvSpPr>
                <p:cNvPr id="77931" name="Line 109"/>
                <p:cNvSpPr/>
                <p:nvPr/>
              </p:nvSpPr>
              <p:spPr>
                <a:xfrm>
                  <a:off x="4468" y="1451"/>
                  <a:ext cx="0" cy="2040"/>
                </a:xfrm>
                <a:prstGeom prst="line">
                  <a:avLst/>
                </a:prstGeom>
                <a:ln w="38100" cap="flat" cmpd="sng">
                  <a:solidFill>
                    <a:schemeClr val="accent2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7932" name="Oval 110"/>
                <p:cNvSpPr/>
                <p:nvPr/>
              </p:nvSpPr>
              <p:spPr>
                <a:xfrm>
                  <a:off x="4411" y="1423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33" name="Oval 111"/>
                <p:cNvSpPr/>
                <p:nvPr/>
              </p:nvSpPr>
              <p:spPr>
                <a:xfrm>
                  <a:off x="4411" y="1820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34" name="Oval 112"/>
                <p:cNvSpPr/>
                <p:nvPr/>
              </p:nvSpPr>
              <p:spPr>
                <a:xfrm>
                  <a:off x="4411" y="2273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35" name="Oval 113"/>
                <p:cNvSpPr/>
                <p:nvPr/>
              </p:nvSpPr>
              <p:spPr>
                <a:xfrm>
                  <a:off x="4411" y="2585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36" name="Oval 114"/>
                <p:cNvSpPr/>
                <p:nvPr/>
              </p:nvSpPr>
              <p:spPr>
                <a:xfrm>
                  <a:off x="4411" y="3010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937" name="Oval 115"/>
                <p:cNvSpPr/>
                <p:nvPr/>
              </p:nvSpPr>
              <p:spPr>
                <a:xfrm>
                  <a:off x="4411" y="3436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7938" name="Group 116"/>
              <p:cNvGrpSpPr/>
              <p:nvPr/>
            </p:nvGrpSpPr>
            <p:grpSpPr>
              <a:xfrm rot="-196404">
                <a:off x="2568" y="1184"/>
                <a:ext cx="1106" cy="1004"/>
                <a:chOff x="0" y="0"/>
                <a:chExt cx="642" cy="1064"/>
              </a:xfrm>
            </p:grpSpPr>
            <p:sp>
              <p:nvSpPr>
                <p:cNvPr id="77939" name="Line 117"/>
                <p:cNvSpPr/>
                <p:nvPr/>
              </p:nvSpPr>
              <p:spPr>
                <a:xfrm flipV="1">
                  <a:off x="0" y="854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7940" name="Line 118"/>
                <p:cNvSpPr/>
                <p:nvPr/>
              </p:nvSpPr>
              <p:spPr>
                <a:xfrm flipV="1">
                  <a:off x="0" y="0"/>
                  <a:ext cx="642" cy="218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7941" name="Line 119"/>
                <p:cNvSpPr/>
                <p:nvPr/>
              </p:nvSpPr>
              <p:spPr>
                <a:xfrm flipV="1">
                  <a:off x="8" y="446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77942" name="Group 120"/>
              <p:cNvGrpSpPr/>
              <p:nvPr/>
            </p:nvGrpSpPr>
            <p:grpSpPr>
              <a:xfrm rot="-196404">
                <a:off x="2597" y="2330"/>
                <a:ext cx="1106" cy="1004"/>
                <a:chOff x="0" y="0"/>
                <a:chExt cx="642" cy="1064"/>
              </a:xfrm>
            </p:grpSpPr>
            <p:sp>
              <p:nvSpPr>
                <p:cNvPr id="77943" name="Line 121"/>
                <p:cNvSpPr/>
                <p:nvPr/>
              </p:nvSpPr>
              <p:spPr>
                <a:xfrm flipV="1">
                  <a:off x="0" y="854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7944" name="Line 122"/>
                <p:cNvSpPr/>
                <p:nvPr/>
              </p:nvSpPr>
              <p:spPr>
                <a:xfrm flipV="1">
                  <a:off x="0" y="0"/>
                  <a:ext cx="642" cy="218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7945" name="Line 123"/>
                <p:cNvSpPr/>
                <p:nvPr/>
              </p:nvSpPr>
              <p:spPr>
                <a:xfrm flipV="1">
                  <a:off x="8" y="446"/>
                  <a:ext cx="629" cy="21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</p:grpSp>
      <p:sp>
        <p:nvSpPr>
          <p:cNvPr id="8" name="Line 124"/>
          <p:cNvSpPr/>
          <p:nvPr/>
        </p:nvSpPr>
        <p:spPr>
          <a:xfrm>
            <a:off x="5697538" y="2168525"/>
            <a:ext cx="674687" cy="2970213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11637" name="AutoShape 125"/>
          <p:cNvSpPr/>
          <p:nvPr/>
        </p:nvSpPr>
        <p:spPr>
          <a:xfrm rot="4440000">
            <a:off x="5945188" y="4979988"/>
            <a:ext cx="269875" cy="676275"/>
          </a:xfrm>
          <a:prstGeom prst="rightBrace">
            <a:avLst>
              <a:gd name="adj1" fmla="val 19803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10800000" vert="eaVert"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126"/>
          <p:cNvSpPr txBox="1"/>
          <p:nvPr/>
        </p:nvSpPr>
        <p:spPr>
          <a:xfrm>
            <a:off x="5922963" y="5445125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Text Box 127"/>
          <p:cNvSpPr txBox="1"/>
          <p:nvPr/>
        </p:nvSpPr>
        <p:spPr>
          <a:xfrm>
            <a:off x="5697538" y="3473450"/>
            <a:ext cx="10810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endParaRPr lang="en-US" altLang="zh-CN" sz="240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0423" name="Group 128"/>
          <p:cNvGrpSpPr/>
          <p:nvPr/>
        </p:nvGrpSpPr>
        <p:grpSpPr>
          <a:xfrm>
            <a:off x="3762375" y="2124075"/>
            <a:ext cx="1081088" cy="3149600"/>
            <a:chOff x="2228" y="1253"/>
            <a:chExt cx="681" cy="1984"/>
          </a:xfrm>
        </p:grpSpPr>
        <p:sp>
          <p:nvSpPr>
            <p:cNvPr id="77951" name="Line 129"/>
            <p:cNvSpPr/>
            <p:nvPr/>
          </p:nvSpPr>
          <p:spPr>
            <a:xfrm>
              <a:off x="2823" y="1253"/>
              <a:ext cx="0" cy="19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</p:spPr>
        </p:sp>
        <p:sp>
          <p:nvSpPr>
            <p:cNvPr id="77952" name="Text Box 130"/>
            <p:cNvSpPr txBox="1"/>
            <p:nvPr/>
          </p:nvSpPr>
          <p:spPr>
            <a:xfrm>
              <a:off x="2228" y="1877"/>
              <a:ext cx="68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Rectangle 131"/>
          <p:cNvSpPr/>
          <p:nvPr/>
        </p:nvSpPr>
        <p:spPr>
          <a:xfrm>
            <a:off x="4572000" y="6084888"/>
            <a:ext cx="39592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平行光束最大光程差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433" name="Text Box 81"/>
          <p:cNvSpPr txBox="1"/>
          <p:nvPr/>
        </p:nvSpPr>
        <p:spPr>
          <a:xfrm>
            <a:off x="17463" y="74613"/>
            <a:ext cx="8712200" cy="1383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半波带法：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狭缝上每一点都可以看成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子波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，每个子波沿各方向发出光线，各子波发出的光线组成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一系列平行光线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。将这一系列平行光线看做多个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半波带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构成。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1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2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bldLvl="0" animBg="1"/>
      <p:bldP spid="111637" grpId="0" bldLvl="0" animBg="1"/>
      <p:bldP spid="9" grpId="0"/>
      <p:bldP spid="11" grpId="0"/>
      <p:bldP spid="1004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Text Box 2"/>
          <p:cNvSpPr txBox="1"/>
          <p:nvPr/>
        </p:nvSpPr>
        <p:spPr>
          <a:xfrm>
            <a:off x="179388" y="476250"/>
            <a:ext cx="65960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中央明纹</a:t>
            </a:r>
            <a:endParaRPr lang="zh-CN" altLang="en-US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032000" y="2278063"/>
            <a:ext cx="598488" cy="2570162"/>
            <a:chOff x="0" y="0"/>
            <a:chExt cx="377" cy="1619"/>
          </a:xfrm>
        </p:grpSpPr>
        <p:sp>
          <p:nvSpPr>
            <p:cNvPr id="78851" name="Rectangle 4"/>
            <p:cNvSpPr/>
            <p:nvPr/>
          </p:nvSpPr>
          <p:spPr>
            <a:xfrm>
              <a:off x="276" y="0"/>
              <a:ext cx="101" cy="373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52" name="Rectangle 5"/>
            <p:cNvSpPr/>
            <p:nvPr/>
          </p:nvSpPr>
          <p:spPr>
            <a:xfrm>
              <a:off x="270" y="1231"/>
              <a:ext cx="92" cy="3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rgbClr val="0099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53" name="Line 6"/>
            <p:cNvSpPr/>
            <p:nvPr/>
          </p:nvSpPr>
          <p:spPr>
            <a:xfrm>
              <a:off x="45" y="404"/>
              <a:ext cx="0" cy="8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sp>
        <p:sp>
          <p:nvSpPr>
            <p:cNvPr id="78854" name="Text Box 7"/>
            <p:cNvSpPr txBox="1"/>
            <p:nvPr/>
          </p:nvSpPr>
          <p:spPr>
            <a:xfrm>
              <a:off x="0" y="571"/>
              <a:ext cx="20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55" name="Text Box 8"/>
            <p:cNvSpPr txBox="1"/>
            <p:nvPr/>
          </p:nvSpPr>
          <p:spPr>
            <a:xfrm>
              <a:off x="74" y="49"/>
              <a:ext cx="262" cy="38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56" name="Text Box 9"/>
            <p:cNvSpPr txBox="1"/>
            <p:nvPr/>
          </p:nvSpPr>
          <p:spPr>
            <a:xfrm>
              <a:off x="54" y="1229"/>
              <a:ext cx="266" cy="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3663950" y="4589463"/>
            <a:ext cx="2317750" cy="411162"/>
            <a:chOff x="0" y="0"/>
            <a:chExt cx="1460" cy="259"/>
          </a:xfrm>
        </p:grpSpPr>
        <p:sp>
          <p:nvSpPr>
            <p:cNvPr id="78858" name="Line 11"/>
            <p:cNvSpPr/>
            <p:nvPr/>
          </p:nvSpPr>
          <p:spPr>
            <a:xfrm>
              <a:off x="0" y="19"/>
              <a:ext cx="1460" cy="0"/>
            </a:xfrm>
            <a:prstGeom prst="line">
              <a:avLst/>
            </a:prstGeom>
            <a:ln w="28575" cap="flat" cmpd="sng">
              <a:solidFill>
                <a:srgbClr val="D60093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78859" name="Text Box 12"/>
            <p:cNvSpPr txBox="1"/>
            <p:nvPr/>
          </p:nvSpPr>
          <p:spPr>
            <a:xfrm>
              <a:off x="976" y="0"/>
              <a:ext cx="255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3108325" y="2062163"/>
            <a:ext cx="587375" cy="2725737"/>
            <a:chOff x="0" y="0"/>
            <a:chExt cx="370" cy="1717"/>
          </a:xfrm>
        </p:grpSpPr>
        <p:sp>
          <p:nvSpPr>
            <p:cNvPr id="78861" name="Text Box 14"/>
            <p:cNvSpPr txBox="1"/>
            <p:nvPr/>
          </p:nvSpPr>
          <p:spPr>
            <a:xfrm>
              <a:off x="0" y="0"/>
              <a:ext cx="342" cy="2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i="1" baseline="-25000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2" name="Oval 15" descr="下对角虚线"/>
            <p:cNvSpPr/>
            <p:nvPr/>
          </p:nvSpPr>
          <p:spPr>
            <a:xfrm>
              <a:off x="279" y="172"/>
              <a:ext cx="91" cy="1545"/>
            </a:xfrm>
            <a:prstGeom prst="ellipse">
              <a:avLst/>
            </a:prstGeom>
            <a:blipFill rotWithShape="0">
              <a:blip r:embed="rId1"/>
            </a:blipFill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957263" y="2327275"/>
            <a:ext cx="654050" cy="2281238"/>
            <a:chOff x="0" y="0"/>
            <a:chExt cx="412" cy="1437"/>
          </a:xfrm>
        </p:grpSpPr>
        <p:sp>
          <p:nvSpPr>
            <p:cNvPr id="78864" name="Text Box 17"/>
            <p:cNvSpPr txBox="1"/>
            <p:nvPr/>
          </p:nvSpPr>
          <p:spPr>
            <a:xfrm>
              <a:off x="0" y="0"/>
              <a:ext cx="368" cy="3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400" i="1" baseline="-25000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5" name="Oval 18" descr="下对角虚线"/>
            <p:cNvSpPr/>
            <p:nvPr/>
          </p:nvSpPr>
          <p:spPr>
            <a:xfrm>
              <a:off x="336" y="99"/>
              <a:ext cx="76" cy="1338"/>
            </a:xfrm>
            <a:prstGeom prst="ellipse">
              <a:avLst/>
            </a:prstGeom>
            <a:blipFill rotWithShape="0">
              <a:blip r:embed="rId1"/>
            </a:blipFill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1395" name="Rectangle 19"/>
          <p:cNvSpPr/>
          <p:nvPr/>
        </p:nvSpPr>
        <p:spPr>
          <a:xfrm>
            <a:off x="6002338" y="1917700"/>
            <a:ext cx="149225" cy="3108325"/>
          </a:xfrm>
          <a:prstGeom prst="rect">
            <a:avLst/>
          </a:prstGeom>
          <a:solidFill>
            <a:srgbClr val="292929"/>
          </a:solidFill>
          <a:ln w="9525" cap="flat" cmpd="sng">
            <a:solidFill>
              <a:srgbClr val="00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20"/>
          <p:cNvGrpSpPr/>
          <p:nvPr/>
        </p:nvGrpSpPr>
        <p:grpSpPr>
          <a:xfrm>
            <a:off x="-36512" y="3154363"/>
            <a:ext cx="371475" cy="619125"/>
            <a:chOff x="0" y="0"/>
            <a:chExt cx="234" cy="390"/>
          </a:xfrm>
        </p:grpSpPr>
        <p:sp>
          <p:nvSpPr>
            <p:cNvPr id="78868" name="Text Box 21"/>
            <p:cNvSpPr txBox="1"/>
            <p:nvPr/>
          </p:nvSpPr>
          <p:spPr>
            <a:xfrm>
              <a:off x="0" y="97"/>
              <a:ext cx="234" cy="29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i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9" name="AutoShape 22"/>
            <p:cNvSpPr/>
            <p:nvPr/>
          </p:nvSpPr>
          <p:spPr>
            <a:xfrm>
              <a:off x="55" y="0"/>
              <a:ext cx="162" cy="162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1399" name="Line 23"/>
          <p:cNvSpPr/>
          <p:nvPr/>
        </p:nvSpPr>
        <p:spPr>
          <a:xfrm flipH="1">
            <a:off x="2063750" y="2882900"/>
            <a:ext cx="4778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400" name="Line 24"/>
          <p:cNvSpPr/>
          <p:nvPr/>
        </p:nvSpPr>
        <p:spPr>
          <a:xfrm flipH="1">
            <a:off x="2078038" y="4219575"/>
            <a:ext cx="477837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401" name="Line 25"/>
          <p:cNvSpPr/>
          <p:nvPr/>
        </p:nvSpPr>
        <p:spPr>
          <a:xfrm>
            <a:off x="333375" y="3540125"/>
            <a:ext cx="1198563" cy="639763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2" name="Line 26"/>
          <p:cNvSpPr/>
          <p:nvPr/>
        </p:nvSpPr>
        <p:spPr>
          <a:xfrm flipV="1">
            <a:off x="333375" y="2851150"/>
            <a:ext cx="1182688" cy="68897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3" name="Line 27"/>
          <p:cNvSpPr/>
          <p:nvPr/>
        </p:nvSpPr>
        <p:spPr>
          <a:xfrm>
            <a:off x="323850" y="3540125"/>
            <a:ext cx="12112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4" name="Line 28"/>
          <p:cNvSpPr/>
          <p:nvPr/>
        </p:nvSpPr>
        <p:spPr>
          <a:xfrm>
            <a:off x="1601788" y="2881313"/>
            <a:ext cx="9588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5" name="Line 29"/>
          <p:cNvSpPr/>
          <p:nvPr/>
        </p:nvSpPr>
        <p:spPr>
          <a:xfrm>
            <a:off x="1619250" y="4213225"/>
            <a:ext cx="9461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6" name="Line 30"/>
          <p:cNvSpPr/>
          <p:nvPr/>
        </p:nvSpPr>
        <p:spPr>
          <a:xfrm>
            <a:off x="1628775" y="3563938"/>
            <a:ext cx="955675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7" name="Line 31"/>
          <p:cNvSpPr/>
          <p:nvPr/>
        </p:nvSpPr>
        <p:spPr>
          <a:xfrm>
            <a:off x="2628900" y="2892425"/>
            <a:ext cx="1588" cy="1292225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1408" name="Line 32"/>
          <p:cNvSpPr/>
          <p:nvPr/>
        </p:nvSpPr>
        <p:spPr>
          <a:xfrm>
            <a:off x="2613025" y="2884488"/>
            <a:ext cx="9461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09" name="Line 33"/>
          <p:cNvSpPr/>
          <p:nvPr/>
        </p:nvSpPr>
        <p:spPr>
          <a:xfrm>
            <a:off x="2620963" y="4216400"/>
            <a:ext cx="9271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10" name="Line 34"/>
          <p:cNvSpPr/>
          <p:nvPr/>
        </p:nvSpPr>
        <p:spPr>
          <a:xfrm>
            <a:off x="2625725" y="3567113"/>
            <a:ext cx="911225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11" name="Line 35"/>
          <p:cNvSpPr/>
          <p:nvPr/>
        </p:nvSpPr>
        <p:spPr>
          <a:xfrm>
            <a:off x="3722688" y="2884488"/>
            <a:ext cx="2312987" cy="668337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12" name="Line 36"/>
          <p:cNvSpPr/>
          <p:nvPr/>
        </p:nvSpPr>
        <p:spPr>
          <a:xfrm flipV="1">
            <a:off x="3667125" y="3552825"/>
            <a:ext cx="2349500" cy="66357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13" name="Line 37"/>
          <p:cNvSpPr/>
          <p:nvPr/>
        </p:nvSpPr>
        <p:spPr>
          <a:xfrm>
            <a:off x="3671888" y="3556000"/>
            <a:ext cx="23114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414" name="Oval 38"/>
          <p:cNvSpPr/>
          <p:nvPr/>
        </p:nvSpPr>
        <p:spPr>
          <a:xfrm>
            <a:off x="5984875" y="3462338"/>
            <a:ext cx="169863" cy="169862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415" name="Text Box 39"/>
          <p:cNvSpPr txBox="1"/>
          <p:nvPr/>
        </p:nvSpPr>
        <p:spPr>
          <a:xfrm>
            <a:off x="6159500" y="3735388"/>
            <a:ext cx="396875" cy="4651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just" eaLnBrk="0" hangingPunct="0"/>
            <a:r>
              <a:rPr lang="en-US" altLang="zh-CN" sz="2400" i="1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400" i="1">
              <a:solidFill>
                <a:srgbClr val="D6009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40"/>
          <p:cNvGrpSpPr/>
          <p:nvPr/>
        </p:nvGrpSpPr>
        <p:grpSpPr>
          <a:xfrm>
            <a:off x="7964488" y="1782763"/>
            <a:ext cx="107950" cy="3584575"/>
            <a:chOff x="1973" y="487"/>
            <a:chExt cx="85" cy="2921"/>
          </a:xfrm>
        </p:grpSpPr>
        <p:sp>
          <p:nvSpPr>
            <p:cNvPr id="78888" name="Rectangle 41"/>
            <p:cNvSpPr/>
            <p:nvPr/>
          </p:nvSpPr>
          <p:spPr>
            <a:xfrm>
              <a:off x="1973" y="2982"/>
              <a:ext cx="85" cy="426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89" name="Rectangle 42"/>
            <p:cNvSpPr/>
            <p:nvPr/>
          </p:nvSpPr>
          <p:spPr>
            <a:xfrm>
              <a:off x="1973" y="487"/>
              <a:ext cx="85" cy="426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43"/>
          <p:cNvGrpSpPr/>
          <p:nvPr/>
        </p:nvGrpSpPr>
        <p:grpSpPr>
          <a:xfrm>
            <a:off x="8054975" y="2325688"/>
            <a:ext cx="765175" cy="2455862"/>
            <a:chOff x="2142" y="941"/>
            <a:chExt cx="597" cy="2001"/>
          </a:xfrm>
        </p:grpSpPr>
        <p:grpSp>
          <p:nvGrpSpPr>
            <p:cNvPr id="78891" name="Group 44"/>
            <p:cNvGrpSpPr/>
            <p:nvPr/>
          </p:nvGrpSpPr>
          <p:grpSpPr>
            <a:xfrm>
              <a:off x="2143" y="941"/>
              <a:ext cx="596" cy="839"/>
              <a:chOff x="0" y="0"/>
              <a:chExt cx="1260" cy="839"/>
            </a:xfrm>
          </p:grpSpPr>
          <p:sp>
            <p:nvSpPr>
              <p:cNvPr id="78892" name="Line 45"/>
              <p:cNvSpPr/>
              <p:nvPr/>
            </p:nvSpPr>
            <p:spPr>
              <a:xfrm>
                <a:off x="0" y="0"/>
                <a:ext cx="1260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93" name="Line 46"/>
              <p:cNvSpPr/>
              <p:nvPr/>
            </p:nvSpPr>
            <p:spPr>
              <a:xfrm>
                <a:off x="11" y="839"/>
                <a:ext cx="123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94" name="Line 47"/>
              <p:cNvSpPr/>
              <p:nvPr/>
            </p:nvSpPr>
            <p:spPr>
              <a:xfrm>
                <a:off x="17" y="430"/>
                <a:ext cx="121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8895" name="Group 48"/>
            <p:cNvGrpSpPr/>
            <p:nvPr/>
          </p:nvGrpSpPr>
          <p:grpSpPr>
            <a:xfrm>
              <a:off x="2142" y="2103"/>
              <a:ext cx="596" cy="839"/>
              <a:chOff x="0" y="0"/>
              <a:chExt cx="1260" cy="839"/>
            </a:xfrm>
          </p:grpSpPr>
          <p:sp>
            <p:nvSpPr>
              <p:cNvPr id="78896" name="Line 49"/>
              <p:cNvSpPr/>
              <p:nvPr/>
            </p:nvSpPr>
            <p:spPr>
              <a:xfrm>
                <a:off x="0" y="0"/>
                <a:ext cx="1260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97" name="Line 50"/>
              <p:cNvSpPr/>
              <p:nvPr/>
            </p:nvSpPr>
            <p:spPr>
              <a:xfrm>
                <a:off x="11" y="839"/>
                <a:ext cx="123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98" name="Line 51"/>
              <p:cNvSpPr/>
              <p:nvPr/>
            </p:nvSpPr>
            <p:spPr>
              <a:xfrm>
                <a:off x="17" y="430"/>
                <a:ext cx="121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12" name="Group 52"/>
          <p:cNvGrpSpPr/>
          <p:nvPr/>
        </p:nvGrpSpPr>
        <p:grpSpPr>
          <a:xfrm>
            <a:off x="7964488" y="2281238"/>
            <a:ext cx="107950" cy="2574925"/>
            <a:chOff x="4411" y="1423"/>
            <a:chExt cx="85" cy="2098"/>
          </a:xfrm>
        </p:grpSpPr>
        <p:sp>
          <p:nvSpPr>
            <p:cNvPr id="78900" name="Line 53"/>
            <p:cNvSpPr/>
            <p:nvPr/>
          </p:nvSpPr>
          <p:spPr>
            <a:xfrm>
              <a:off x="4468" y="1451"/>
              <a:ext cx="0" cy="204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8901" name="Oval 54"/>
            <p:cNvSpPr/>
            <p:nvPr/>
          </p:nvSpPr>
          <p:spPr>
            <a:xfrm>
              <a:off x="4411" y="1423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02" name="Oval 55"/>
            <p:cNvSpPr/>
            <p:nvPr/>
          </p:nvSpPr>
          <p:spPr>
            <a:xfrm>
              <a:off x="4411" y="1820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03" name="Oval 56"/>
            <p:cNvSpPr/>
            <p:nvPr/>
          </p:nvSpPr>
          <p:spPr>
            <a:xfrm>
              <a:off x="4411" y="2273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04" name="Oval 57"/>
            <p:cNvSpPr/>
            <p:nvPr/>
          </p:nvSpPr>
          <p:spPr>
            <a:xfrm>
              <a:off x="4411" y="2585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05" name="Oval 58"/>
            <p:cNvSpPr/>
            <p:nvPr/>
          </p:nvSpPr>
          <p:spPr>
            <a:xfrm>
              <a:off x="4411" y="3010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06" name="Oval 59"/>
            <p:cNvSpPr/>
            <p:nvPr/>
          </p:nvSpPr>
          <p:spPr>
            <a:xfrm>
              <a:off x="4411" y="3436"/>
              <a:ext cx="85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7110413" y="2344738"/>
            <a:ext cx="893762" cy="2435225"/>
            <a:chOff x="1378" y="941"/>
            <a:chExt cx="619" cy="2030"/>
          </a:xfrm>
        </p:grpSpPr>
        <p:grpSp>
          <p:nvGrpSpPr>
            <p:cNvPr id="78908" name="Group 61"/>
            <p:cNvGrpSpPr/>
            <p:nvPr/>
          </p:nvGrpSpPr>
          <p:grpSpPr>
            <a:xfrm>
              <a:off x="1378" y="941"/>
              <a:ext cx="619" cy="839"/>
              <a:chOff x="0" y="0"/>
              <a:chExt cx="619" cy="839"/>
            </a:xfrm>
          </p:grpSpPr>
          <p:sp>
            <p:nvSpPr>
              <p:cNvPr id="78909" name="Line 62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910" name="Line 63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911" name="Line 64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78912" name="Group 65"/>
            <p:cNvGrpSpPr/>
            <p:nvPr/>
          </p:nvGrpSpPr>
          <p:grpSpPr>
            <a:xfrm>
              <a:off x="1378" y="2132"/>
              <a:ext cx="619" cy="839"/>
              <a:chOff x="0" y="0"/>
              <a:chExt cx="619" cy="839"/>
            </a:xfrm>
          </p:grpSpPr>
          <p:sp>
            <p:nvSpPr>
              <p:cNvPr id="78913" name="Line 66"/>
              <p:cNvSpPr/>
              <p:nvPr/>
            </p:nvSpPr>
            <p:spPr>
              <a:xfrm>
                <a:off x="0" y="0"/>
                <a:ext cx="60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914" name="Line 67"/>
              <p:cNvSpPr/>
              <p:nvPr/>
            </p:nvSpPr>
            <p:spPr>
              <a:xfrm>
                <a:off x="11" y="839"/>
                <a:ext cx="59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915" name="Line 68"/>
              <p:cNvSpPr/>
              <p:nvPr/>
            </p:nvSpPr>
            <p:spPr>
              <a:xfrm>
                <a:off x="17" y="430"/>
                <a:ext cx="602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sp>
        <p:nvSpPr>
          <p:cNvPr id="63568" name="Text Box 2"/>
          <p:cNvSpPr txBox="1"/>
          <p:nvPr/>
        </p:nvSpPr>
        <p:spPr>
          <a:xfrm>
            <a:off x="1692275" y="1125538"/>
            <a:ext cx="28797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=0 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→</a:t>
            </a: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△</a:t>
            </a:r>
            <a:r>
              <a:rPr lang="zh-CN" altLang="en-US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0</a:t>
            </a:r>
            <a:endParaRPr lang="zh-CN" altLang="en-US" dirty="0">
              <a:solidFill>
                <a:srgbClr val="FF5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70"/>
          <p:cNvSpPr/>
          <p:nvPr/>
        </p:nvSpPr>
        <p:spPr>
          <a:xfrm>
            <a:off x="6942138" y="906463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水平平行光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0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  <p:bldP spid="101395" grpId="0" bldLvl="0" animBg="1"/>
      <p:bldP spid="101414" grpId="0" bldLvl="0" animBg="1"/>
      <p:bldP spid="101415" grpId="0"/>
      <p:bldP spid="63568" grpId="0"/>
      <p:bldP spid="9" grpId="0"/>
    </p:bldLst>
  </p:timing>
</p:sld>
</file>

<file path=ppt/theme/theme1.xml><?xml version="1.0" encoding="utf-8"?>
<a:theme xmlns:a="http://schemas.openxmlformats.org/drawingml/2006/main" name="chapter-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hapter-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-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-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-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-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-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-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chapter-3</Template>
  <TotalTime>0</TotalTime>
  <Words>3866</Words>
  <Application>WPS 演示</Application>
  <PresentationFormat>在屏幕上显示</PresentationFormat>
  <Paragraphs>852</Paragraphs>
  <Slides>57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143</vt:i4>
      </vt:variant>
      <vt:variant>
        <vt:lpstr>幻灯片标题</vt:lpstr>
      </vt:variant>
      <vt:variant>
        <vt:i4>57</vt:i4>
      </vt:variant>
    </vt:vector>
  </HeadingPairs>
  <TitlesOfParts>
    <vt:vector size="225" baseType="lpstr">
      <vt:lpstr>Arial</vt:lpstr>
      <vt:lpstr>宋体</vt:lpstr>
      <vt:lpstr>Wingdings</vt:lpstr>
      <vt:lpstr>Times New Roman</vt:lpstr>
      <vt:lpstr>楷体_GB2312</vt:lpstr>
      <vt:lpstr>仿宋_GB2312</vt:lpstr>
      <vt:lpstr>Symbol</vt:lpstr>
      <vt:lpstr>方正书宋简体</vt:lpstr>
      <vt:lpstr>微软雅黑</vt:lpstr>
      <vt:lpstr>Arial Unicode MS</vt:lpstr>
      <vt:lpstr>Calibri</vt:lpstr>
      <vt:lpstr>华文仿宋</vt:lpstr>
      <vt:lpstr>Wingdings 2</vt:lpstr>
      <vt:lpstr>Symbol</vt:lpstr>
      <vt:lpstr>华文行楷</vt:lpstr>
      <vt:lpstr>Century Schoolbook</vt:lpstr>
      <vt:lpstr>Bookman Old Style</vt:lpstr>
      <vt:lpstr>Wingdings</vt:lpstr>
      <vt:lpstr>Times New Roman</vt:lpstr>
      <vt:lpstr>Microsoft JhengHei</vt:lpstr>
      <vt:lpstr>幼圆</vt:lpstr>
      <vt:lpstr>黑体</vt:lpstr>
      <vt:lpstr>隶书</vt:lpstr>
      <vt:lpstr>仿宋</vt:lpstr>
      <vt:lpstr>chapter-3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Image</dc:creator>
  <cp:lastModifiedBy>致远</cp:lastModifiedBy>
  <cp:revision>787</cp:revision>
  <dcterms:created xsi:type="dcterms:W3CDTF">2006-10-30T02:21:00Z</dcterms:created>
  <dcterms:modified xsi:type="dcterms:W3CDTF">2024-11-06T10:30:51Z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  <property fmtid="{D5CDD505-2E9C-101B-9397-08002B2CF9AE}" pid="3" name="ICV">
    <vt:lpwstr>76DCC6072F3A46D4B6B73E5B1CB64C41</vt:lpwstr>
  </property>
</Properties>
</file>